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abin" pitchFamily="2" charset="77"/>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Chewy" panose="02000000000000000000" pitchFamily="2" charset="0"/>
      <p:regular r:id="rId42"/>
    </p:embeddedFont>
    <p:embeddedFont>
      <p:font typeface="Courgette" panose="02000603070400060004" pitchFamily="2" charset="77"/>
      <p:regular r:id="rId43"/>
    </p:embeddedFont>
    <p:embeddedFont>
      <p:font typeface="Delius" panose="02000603000000000000" pitchFamily="2"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41" d="100"/>
          <a:sy n="141" d="100"/>
        </p:scale>
        <p:origin x="80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ciencedirect-com.myaccess.library.utoronto.ca/science/article/pii/S0022201112001437?via%3Dihub"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cambridge-org.myaccess.library.utoronto.ca/core/journals/canadian-entomologist/article/introduction-and-establishment-of-biological-control-agents-for-control-of-emerald-ash-borer-agrilus-planipennis-in-canada/0632D9F67A42E2E90322DC2640FDE9E2"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987f985c40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2987f985c40_1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62dd16f0a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62dd16f0a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a0087f79a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a0087f79a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As you can see, the observations are skewed through the years. The greatest number of observations happened between the years 2003 and 2010, which corresponds with some of the first recorded incidences of the EAB in North America. The most-important takeaway from this graph is the frequency of observations within this dataset changed significantly more over time than the detection of EABs did. Furthermore, this change in observation frequency over the years makes it harder to compare and contrast detection rate through the years.</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2dd16f0a8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62dd16f0a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15 communities had 200+ observations (out of 154 communities total)</a:t>
            </a:r>
            <a:endParaRPr/>
          </a:p>
          <a:p>
            <a:pPr marL="0" lvl="0" indent="0" algn="l" rtl="0">
              <a:spcBef>
                <a:spcPts val="0"/>
              </a:spcBef>
              <a:spcAft>
                <a:spcPts val="0"/>
              </a:spcAft>
              <a:buNone/>
            </a:pPr>
            <a:r>
              <a:rPr lang="en"/>
              <a:t>Some communities were only represented by 1 or 2 observations (across ALL years)!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62dd16f0a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62dd16f0a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test the hypothesis of time on EAB detection, we first implemented a general linear model in r using result (presence/absence) and year. This however, came back inconclusive and showed no significant findings. </a:t>
            </a:r>
            <a:endParaRPr/>
          </a:p>
          <a:p>
            <a:pPr marL="0" lvl="0" indent="0" algn="l" rtl="0">
              <a:spcBef>
                <a:spcPts val="0"/>
              </a:spcBef>
              <a:spcAft>
                <a:spcPts val="0"/>
              </a:spcAft>
              <a:buNone/>
            </a:pPr>
            <a:endParaRPr/>
          </a:p>
          <a:p>
            <a:pPr marL="0" lvl="0" indent="0" algn="l" rtl="0">
              <a:spcBef>
                <a:spcPts val="0"/>
              </a:spcBef>
              <a:spcAft>
                <a:spcPts val="0"/>
              </a:spcAft>
              <a:buNone/>
            </a:pPr>
            <a:r>
              <a:rPr lang="en"/>
              <a:t>Next, we became more specific and tested whether time had an effect on EAB detection by community, this was done by including community as an interaction term in our previous model. We then ran an ANOVA, which tests for ____ and found two significant results. </a:t>
            </a:r>
            <a:endParaRPr/>
          </a:p>
          <a:p>
            <a:pPr marL="0" lvl="0" indent="0" algn="l" rtl="0">
              <a:spcBef>
                <a:spcPts val="0"/>
              </a:spcBef>
              <a:spcAft>
                <a:spcPts val="0"/>
              </a:spcAft>
              <a:buNone/>
            </a:pPr>
            <a:endParaRPr/>
          </a:p>
          <a:p>
            <a:pPr marL="0" lvl="0" indent="0" algn="l" rtl="0">
              <a:spcBef>
                <a:spcPts val="0"/>
              </a:spcBef>
              <a:spcAft>
                <a:spcPts val="0"/>
              </a:spcAft>
              <a:buNone/>
            </a:pPr>
            <a:r>
              <a:rPr lang="en"/>
              <a:t>First, community was significant with a p value of 0 and year:community was significant with a p-value of 0</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800">
                <a:solidFill>
                  <a:schemeClr val="dk1"/>
                </a:solidFill>
                <a:latin typeface="Chewy"/>
                <a:ea typeface="Chewy"/>
                <a:cs typeface="Chewy"/>
                <a:sym typeface="Chewy"/>
              </a:rPr>
              <a:t>Is there an effect of time on EAB detection</a:t>
            </a:r>
            <a:r>
              <a:rPr lang="en" sz="1800">
                <a:solidFill>
                  <a:schemeClr val="dk1"/>
                </a:solidFill>
                <a:highlight>
                  <a:srgbClr val="EEFF41"/>
                </a:highlight>
                <a:latin typeface="Chewy"/>
                <a:ea typeface="Chewy"/>
                <a:cs typeface="Chewy"/>
                <a:sym typeface="Chewy"/>
              </a:rPr>
              <a:t> by community?</a:t>
            </a:r>
            <a:endParaRPr sz="1800">
              <a:solidFill>
                <a:schemeClr val="dk1"/>
              </a:solidFill>
              <a:highlight>
                <a:srgbClr val="EEFF41"/>
              </a:highlight>
              <a:latin typeface="Chewy"/>
              <a:ea typeface="Chewy"/>
              <a:cs typeface="Chewy"/>
              <a:sym typeface="Chewy"/>
            </a:endParaRPr>
          </a:p>
          <a:p>
            <a:pPr marL="457200" lvl="0" indent="-342900" algn="l" rtl="0">
              <a:spcBef>
                <a:spcPts val="0"/>
              </a:spcBef>
              <a:spcAft>
                <a:spcPts val="0"/>
              </a:spcAft>
              <a:buClr>
                <a:schemeClr val="dk1"/>
              </a:buClr>
              <a:buSzPts val="1800"/>
              <a:buFont typeface="Courgette"/>
              <a:buChar char="-"/>
            </a:pPr>
            <a:r>
              <a:rPr lang="en" sz="1800">
                <a:solidFill>
                  <a:schemeClr val="dk1"/>
                </a:solidFill>
                <a:latin typeface="Courgette"/>
                <a:ea typeface="Courgette"/>
                <a:cs typeface="Courgette"/>
                <a:sym typeface="Courgette"/>
              </a:rPr>
              <a:t>glm(as.factor(result)~year*community, family = binomial, data = ont_eab_data)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a1d33a31c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a1d33a31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Hypothesis 1: Detection of EAB through time</a:t>
            </a:r>
            <a:endParaRPr/>
          </a:p>
          <a:p>
            <a:pPr marL="0" lvl="0" indent="0" algn="l" rtl="0">
              <a:spcBef>
                <a:spcPts val="0"/>
              </a:spcBef>
              <a:spcAft>
                <a:spcPts val="0"/>
              </a:spcAft>
              <a:buNone/>
            </a:pPr>
            <a:r>
              <a:rPr lang="en"/>
              <a:t>Heavy sampling between the years 2003-2006, likely in response to initial detection in 2002</a:t>
            </a:r>
            <a:endParaRPr/>
          </a:p>
          <a:p>
            <a:pPr marL="457200" lvl="0" indent="-298450" algn="l" rtl="0">
              <a:spcBef>
                <a:spcPts val="0"/>
              </a:spcBef>
              <a:spcAft>
                <a:spcPts val="0"/>
              </a:spcAft>
              <a:buSzPts val="1100"/>
              <a:buChar char="-"/>
            </a:pPr>
            <a:r>
              <a:rPr lang="en"/>
              <a:t>Chatham kent sampled _____ times during these years</a:t>
            </a:r>
            <a:endParaRPr/>
          </a:p>
          <a:p>
            <a:pPr marL="0" lvl="0" indent="0" algn="l" rtl="0">
              <a:spcBef>
                <a:spcPts val="0"/>
              </a:spcBef>
              <a:spcAft>
                <a:spcPts val="0"/>
              </a:spcAft>
              <a:buClr>
                <a:schemeClr val="dk1"/>
              </a:buClr>
              <a:buSzPts val="1100"/>
              <a:buFont typeface="Arial"/>
              <a:buNone/>
            </a:pPr>
            <a:r>
              <a:rPr lang="en"/>
              <a:t>Significant finding for community indicating that presence differs by locality for specific years, but year alone does not have a significant effect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Likely due to the decrease in observations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62dd16f0a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62dd16f0a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62dd16f0a8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62dd16f0a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62dd16f0a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62dd16f0a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see that the detections are primarily found in southern Ontario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62dd16f0a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62dd16f0a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Chi-squared test shows that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62dd16f0a8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62dd16f0a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Notice that the y-axis are different!!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987f985c40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solidFill>
                  <a:schemeClr val="dk1"/>
                </a:solidFill>
              </a:rPr>
              <a:t>The emerald ash borer (</a:t>
            </a:r>
            <a:r>
              <a:rPr lang="en" i="1">
                <a:solidFill>
                  <a:schemeClr val="dk1"/>
                </a:solidFill>
              </a:rPr>
              <a:t>Agrilus planipennis</a:t>
            </a:r>
            <a:r>
              <a:rPr lang="en">
                <a:solidFill>
                  <a:schemeClr val="dk1"/>
                </a:solidFill>
              </a:rPr>
              <a:t>) is an invasive wood-boring beetle species that originated from northeastern Asia and is now found across North America (</a:t>
            </a:r>
            <a:r>
              <a:rPr lang="en" u="sng">
                <a:solidFill>
                  <a:srgbClr val="1155CC"/>
                </a:solidFill>
                <a:hlinkClick r:id="rId3">
                  <a:extLst>
                    <a:ext uri="{A12FA001-AC4F-418D-AE19-62706E023703}">
                      <ahyp:hlinkClr xmlns:ahyp="http://schemas.microsoft.com/office/drawing/2018/hyperlinkcolor" val="tx"/>
                    </a:ext>
                  </a:extLst>
                </a:hlinkClick>
              </a:rPr>
              <a:t>Johny et al., 2012</a:t>
            </a:r>
            <a:r>
              <a:rPr lang="en">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EAB disrupts the flow of water and nutrients in the phloem of its primary target, ash trees (</a:t>
            </a:r>
            <a:r>
              <a:rPr lang="en" i="1">
                <a:solidFill>
                  <a:schemeClr val="dk1"/>
                </a:solidFill>
              </a:rPr>
              <a:t>Fraxinus </a:t>
            </a:r>
            <a:r>
              <a:rPr lang="en">
                <a:solidFill>
                  <a:schemeClr val="dk1"/>
                </a:solidFill>
              </a:rPr>
              <a:t>spp.), when their larvae eat tunnels into the inner bark. It takes around 2-3 years for this to kill the tree, during which the EAB will continue to breed and spread (</a:t>
            </a:r>
            <a:r>
              <a:rPr lang="en" u="sng">
                <a:solidFill>
                  <a:srgbClr val="1155CC"/>
                </a:solidFill>
                <a:hlinkClick r:id="rId3">
                  <a:extLst>
                    <a:ext uri="{A12FA001-AC4F-418D-AE19-62706E023703}">
                      <ahyp:hlinkClr xmlns:ahyp="http://schemas.microsoft.com/office/drawing/2018/hyperlinkcolor" val="tx"/>
                    </a:ext>
                  </a:extLst>
                </a:hlinkClick>
              </a:rPr>
              <a:t>Johny et al., 2012</a:t>
            </a:r>
            <a:r>
              <a:rPr lang="en">
                <a:solidFill>
                  <a:schemeClr val="dk1"/>
                </a:solidFill>
              </a:rPr>
              <a:t>).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Canada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EAB was initially detected in 2002 near Windsor, Ontario, and since then, it has spread across Ontario, Southern Quebec, Winnipeg, Manitoba, New Brunswick, and Nova Scotia (</a:t>
            </a:r>
            <a:r>
              <a:rPr lang="en" u="sng">
                <a:solidFill>
                  <a:srgbClr val="1155CC"/>
                </a:solidFill>
                <a:hlinkClick r:id="rId4">
                  <a:extLst>
                    <a:ext uri="{A12FA001-AC4F-418D-AE19-62706E023703}">
                      <ahyp:hlinkClr xmlns:ahyp="http://schemas.microsoft.com/office/drawing/2018/hyperlinkcolor" val="tx"/>
                    </a:ext>
                  </a:extLst>
                </a:hlinkClick>
              </a:rPr>
              <a:t>Butler et al., 2022</a:t>
            </a:r>
            <a:r>
              <a:rPr lang="en">
                <a:solidFill>
                  <a:schemeClr val="dk1"/>
                </a:solidFill>
              </a:rPr>
              <a:t>).</a:t>
            </a:r>
            <a:endParaRPr/>
          </a:p>
        </p:txBody>
      </p:sp>
      <p:sp>
        <p:nvSpPr>
          <p:cNvPr id="115" name="Google Shape;115;g2987f985c40_1_1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62dd16f0a8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62dd16f0a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62dd16f0a8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62dd16f0a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Jem </a:t>
            </a:r>
            <a:endParaRPr/>
          </a:p>
          <a:p>
            <a:pPr marL="0" lvl="0" indent="0" algn="l" rtl="0">
              <a:spcBef>
                <a:spcPts val="0"/>
              </a:spcBef>
              <a:spcAft>
                <a:spcPts val="0"/>
              </a:spcAft>
              <a:buNone/>
            </a:pPr>
            <a:r>
              <a:rPr lang="en"/>
              <a:t>On to our third and final hypothesis, we wanted to see whether temperature had an impact in EAB detection in Ontario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62dd16f0a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62dd16f0a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62dd16f0a8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62dd16f0a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Average annual temperature decreased over the years - less a statement about climate change and more an impact of where they focused their observations. Later years in the study focused on cooler communities in northern Ontario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62dd16f0a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62dd16f0a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year increases, the likelihood of detection decreases</a:t>
            </a:r>
            <a:endParaRPr/>
          </a:p>
          <a:p>
            <a:pPr marL="0" lvl="0" indent="0" algn="l" rtl="0">
              <a:spcBef>
                <a:spcPts val="0"/>
              </a:spcBef>
              <a:spcAft>
                <a:spcPts val="0"/>
              </a:spcAft>
              <a:buNone/>
            </a:pPr>
            <a:r>
              <a:rPr lang="en"/>
              <a:t>As average temp increase, the likelihood of detection decreases</a:t>
            </a:r>
            <a:endParaRPr/>
          </a:p>
          <a:p>
            <a:pPr marL="0" lvl="0" indent="0" algn="l" rtl="0">
              <a:spcBef>
                <a:spcPts val="0"/>
              </a:spcBef>
              <a:spcAft>
                <a:spcPts val="0"/>
              </a:spcAft>
              <a:buNone/>
            </a:pPr>
            <a:r>
              <a:rPr lang="en"/>
              <a:t>This is likely due to </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62dd16f0a8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62dd16f0a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987f985c40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The effectiveness of current management and removal strategies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There are currently many policies in place to manage the spread of the EAB, therefore, by examining the detection of EAB in districts across Ontario, one can determine if procedures such as insecticide treatments and quarantining infected wood products help keep EAB populations within one district or allow spread into nearby communities. EAB can use other tree species as a host while looking for ash trees including Elm and Walnut.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The impact of climate change on EAB populations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By examining variables such as temperature, there is potential in our study to examine future climate scenarios by incorporating climate data and seeing if rising temperatures and climate change can increase the breeding season and detection of the EAB.</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Overall human impact and assistance in spread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understand that EAB primarily spreads with human assistance through the transport of infected wood products. Our study could help analyze patterns of human movement, population density, and wood trade to see if they influence the spread of the EAB. If these movement dynamics are influenced by human activity, it can be informative in developing new targeted interventions and regulation to control the EAB spread.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SzPts val="1100"/>
              <a:buAutoNum type="arabicPeriod"/>
            </a:pPr>
            <a:r>
              <a:rPr lang="en"/>
              <a:t>Respiratory Issues: Ash trees contribute to natural cooling, stormwater capture, reducing airborne pollutants which leads to reduced incidence of cardiovascular disease and asthma, faster recovery from surgery, and improved air quality. As they die off, and EAB move onto new victims, there can be an increase in resporatoy illness and infectious disease as the environment lose vital trees. </a:t>
            </a:r>
            <a:endParaRPr/>
          </a:p>
        </p:txBody>
      </p:sp>
      <p:sp>
        <p:nvSpPr>
          <p:cNvPr id="361" name="Google Shape;361;g2987f985c40_1_1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1d33a31c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1d33a31c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62dd16f0a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262dd16f0a8_0_1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62dd16f0a8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62dd16f0a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62dd16f0a8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62dd16f0a8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#1: Time impacts the detection of emerald ash borers in various Ontario communities.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Over time, the detection of EAB will increase compared to earlier years.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#2: Differences in population densities of rural and urban Ontario communities impact the detection of emerald ash borers while population density plays a role in the changes in detection over time in years.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Rural Ontario communities have a higher detection of EAB compared to urban Ontario communities, so low population density positively impacts the detection of EAB.</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#3: Differences in temperature impact the detection of emerald ash borers in various communities of Ontario.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Increases in mean temperature positively impact the detection of emerald ash borers across Ontario.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a0087f79a9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a0087f79a9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62dd16f0a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62dd16f0a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Detection less likely at higher latitudes (northwards)</a:t>
            </a:r>
            <a:endParaRPr/>
          </a:p>
          <a:p>
            <a:pPr marL="0" lvl="0" indent="0" algn="l" rtl="0">
              <a:spcBef>
                <a:spcPts val="0"/>
              </a:spcBef>
              <a:spcAft>
                <a:spcPts val="0"/>
              </a:spcAft>
              <a:buNone/>
            </a:pPr>
            <a:r>
              <a:rPr lang="en"/>
              <a:t>Detection more likely at higher longitude (eastwards)</a:t>
            </a:r>
            <a:endParaRPr/>
          </a:p>
          <a:p>
            <a:pPr marL="0" lvl="0" indent="0" algn="l" rtl="0">
              <a:spcBef>
                <a:spcPts val="0"/>
              </a:spcBef>
              <a:spcAft>
                <a:spcPts val="0"/>
              </a:spcAft>
              <a:buNone/>
            </a:pPr>
            <a:r>
              <a:rPr lang="en"/>
              <a:t>In later years, detection increased at higher lat (rural communities started being sampled as well)</a:t>
            </a:r>
            <a:endParaRPr/>
          </a:p>
          <a:p>
            <a:pPr marL="0" lvl="0" indent="0" algn="l" rtl="0">
              <a:spcBef>
                <a:spcPts val="0"/>
              </a:spcBef>
              <a:spcAft>
                <a:spcPts val="0"/>
              </a:spcAft>
              <a:buNone/>
            </a:pPr>
            <a:r>
              <a:rPr lang="en"/>
              <a:t>At higher lat and long detection is less likely</a:t>
            </a:r>
            <a:endParaRPr/>
          </a:p>
          <a:p>
            <a:pPr marL="0" lvl="0" indent="0" algn="l" rtl="0">
              <a:spcBef>
                <a:spcPts val="0"/>
              </a:spcBef>
              <a:spcAft>
                <a:spcPts val="0"/>
              </a:spcAft>
              <a:buNone/>
            </a:pPr>
            <a:r>
              <a:rPr lang="en"/>
              <a:t>At higher lat and long in later years, detection increases as sampling increases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a1c5e983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a1c5e983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62e3f6a00b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62e3f6a00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2e3f6a00b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62e3f6a00b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62dd16f0a8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62dd16f0a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987f985c40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50">
                <a:solidFill>
                  <a:schemeClr val="dk1"/>
                </a:solidFill>
              </a:rPr>
              <a:t>Urban areas are those continuously built-up areas having a minimum population concentration of 1,000 persons and a population density of at least 400 persons per square kilometer based on the previous census.”</a:t>
            </a:r>
            <a:endParaRPr/>
          </a:p>
        </p:txBody>
      </p:sp>
      <p:sp>
        <p:nvSpPr>
          <p:cNvPr id="230" name="Google Shape;230;g2987f985c40_1_2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62dd16f0a8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62dd16f0a8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50">
                <a:solidFill>
                  <a:schemeClr val="dk1"/>
                </a:solidFill>
              </a:rPr>
              <a:t>Urban areas are those continuously built-up areas having a minimum population concentration of 1,000 persons and a population density of at least 400 persons per square kilometer based on the previous census.”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556460"/>
            <a:ext cx="9144000" cy="6256421"/>
          </a:xfrm>
          <a:custGeom>
            <a:avLst/>
            <a:gdLst/>
            <a:ahLst/>
            <a:cxnLst/>
            <a:rect l="l" t="t" r="r" b="b"/>
            <a:pathLst>
              <a:path w="18288000" h="12512842" extrusionOk="0">
                <a:moveTo>
                  <a:pt x="0" y="0"/>
                </a:moveTo>
                <a:lnTo>
                  <a:pt x="18288000" y="0"/>
                </a:lnTo>
                <a:lnTo>
                  <a:pt x="18288000" y="12512842"/>
                </a:lnTo>
                <a:lnTo>
                  <a:pt x="0" y="12512842"/>
                </a:lnTo>
                <a:lnTo>
                  <a:pt x="0" y="0"/>
                </a:lnTo>
                <a:close/>
              </a:path>
            </a:pathLst>
          </a:custGeom>
          <a:blipFill rotWithShape="1">
            <a:blip r:embed="rId2">
              <a:alphaModFix/>
            </a:blip>
            <a:stretch>
              <a:fillRect/>
            </a:stretch>
          </a:blipFill>
          <a:ln>
            <a:noFill/>
          </a:ln>
        </p:spPr>
      </p:sp>
      <p:grpSp>
        <p:nvGrpSpPr>
          <p:cNvPr id="11" name="Google Shape;11;p2"/>
          <p:cNvGrpSpPr/>
          <p:nvPr/>
        </p:nvGrpSpPr>
        <p:grpSpPr>
          <a:xfrm>
            <a:off x="482650" y="854075"/>
            <a:ext cx="8520701" cy="3516662"/>
            <a:chOff x="0" y="-38100"/>
            <a:chExt cx="3290100" cy="2638552"/>
          </a:xfrm>
        </p:grpSpPr>
        <p:sp>
          <p:nvSpPr>
            <p:cNvPr id="12" name="Google Shape;12;p2"/>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 name="Google Shape;13;p2"/>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 name="Google Shape;14;p2"/>
          <p:cNvGrpSpPr/>
          <p:nvPr/>
        </p:nvGrpSpPr>
        <p:grpSpPr>
          <a:xfrm>
            <a:off x="203200" y="722025"/>
            <a:ext cx="8661188" cy="3516662"/>
            <a:chOff x="0" y="-38100"/>
            <a:chExt cx="3290100" cy="2638552"/>
          </a:xfrm>
        </p:grpSpPr>
        <p:sp>
          <p:nvSpPr>
            <p:cNvPr id="15" name="Google Shape;15;p2"/>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 name="Google Shape;16;p2"/>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 name="Google Shape;17;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 name="Google Shape;19;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p:nvPr/>
        </p:nvSpPr>
        <p:spPr>
          <a:xfrm>
            <a:off x="0" y="-556460"/>
            <a:ext cx="9144000" cy="6256421"/>
          </a:xfrm>
          <a:custGeom>
            <a:avLst/>
            <a:gdLst/>
            <a:ahLst/>
            <a:cxnLst/>
            <a:rect l="l" t="t" r="r" b="b"/>
            <a:pathLst>
              <a:path w="18288000" h="12512842" extrusionOk="0">
                <a:moveTo>
                  <a:pt x="0" y="0"/>
                </a:moveTo>
                <a:lnTo>
                  <a:pt x="18288000" y="0"/>
                </a:lnTo>
                <a:lnTo>
                  <a:pt x="18288000" y="12512842"/>
                </a:lnTo>
                <a:lnTo>
                  <a:pt x="0" y="12512842"/>
                </a:lnTo>
                <a:lnTo>
                  <a:pt x="0" y="0"/>
                </a:lnTo>
                <a:close/>
              </a:path>
            </a:pathLst>
          </a:custGeom>
          <a:blipFill rotWithShape="1">
            <a:blip r:embed="rId2">
              <a:alphaModFix/>
            </a:blip>
            <a:stretch>
              <a:fillRect/>
            </a:stretch>
          </a:blipFill>
          <a:ln>
            <a:noFill/>
          </a:ln>
        </p:spPr>
      </p:sp>
      <p:grpSp>
        <p:nvGrpSpPr>
          <p:cNvPr id="22" name="Google Shape;22;p3"/>
          <p:cNvGrpSpPr/>
          <p:nvPr/>
        </p:nvGrpSpPr>
        <p:grpSpPr>
          <a:xfrm>
            <a:off x="203200" y="722025"/>
            <a:ext cx="8800151" cy="3648712"/>
            <a:chOff x="203200" y="722025"/>
            <a:chExt cx="8800151" cy="3648712"/>
          </a:xfrm>
        </p:grpSpPr>
        <p:grpSp>
          <p:nvGrpSpPr>
            <p:cNvPr id="23" name="Google Shape;23;p3"/>
            <p:cNvGrpSpPr/>
            <p:nvPr/>
          </p:nvGrpSpPr>
          <p:grpSpPr>
            <a:xfrm>
              <a:off x="482650" y="854075"/>
              <a:ext cx="8520701" cy="3516662"/>
              <a:chOff x="0" y="-38100"/>
              <a:chExt cx="3290100" cy="2638552"/>
            </a:xfrm>
          </p:grpSpPr>
          <p:sp>
            <p:nvSpPr>
              <p:cNvPr id="24" name="Google Shape;24;p3"/>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 name="Google Shape;25;p3"/>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6" name="Google Shape;26;p3"/>
            <p:cNvGrpSpPr/>
            <p:nvPr/>
          </p:nvGrpSpPr>
          <p:grpSpPr>
            <a:xfrm>
              <a:off x="203200" y="722025"/>
              <a:ext cx="8661188" cy="3516662"/>
              <a:chOff x="0" y="-38100"/>
              <a:chExt cx="3290100" cy="2638552"/>
            </a:xfrm>
          </p:grpSpPr>
          <p:sp>
            <p:nvSpPr>
              <p:cNvPr id="27" name="Google Shape;27;p3"/>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 name="Google Shape;28;p3"/>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sp>
        <p:nvSpPr>
          <p:cNvPr id="29" name="Google Shape;29;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a:off x="-468378" y="-353042"/>
            <a:ext cx="10233155" cy="7001633"/>
          </a:xfrm>
          <a:custGeom>
            <a:avLst/>
            <a:gdLst/>
            <a:ahLst/>
            <a:cxnLst/>
            <a:rect l="l" t="t" r="r" b="b"/>
            <a:pathLst>
              <a:path w="20466310" h="14003265" extrusionOk="0">
                <a:moveTo>
                  <a:pt x="0" y="0"/>
                </a:moveTo>
                <a:lnTo>
                  <a:pt x="20466310" y="0"/>
                </a:lnTo>
                <a:lnTo>
                  <a:pt x="20466310" y="14003265"/>
                </a:lnTo>
                <a:lnTo>
                  <a:pt x="0" y="14003265"/>
                </a:lnTo>
                <a:lnTo>
                  <a:pt x="0" y="0"/>
                </a:lnTo>
                <a:close/>
              </a:path>
            </a:pathLst>
          </a:custGeom>
          <a:blipFill rotWithShape="1">
            <a:blip r:embed="rId2">
              <a:alphaModFix/>
            </a:blip>
            <a:stretch>
              <a:fillRect/>
            </a:stretch>
          </a:blipFill>
          <a:ln>
            <a:noFill/>
          </a:ln>
        </p:spPr>
      </p:sp>
      <p:grpSp>
        <p:nvGrpSpPr>
          <p:cNvPr id="33" name="Google Shape;33;p4"/>
          <p:cNvGrpSpPr/>
          <p:nvPr/>
        </p:nvGrpSpPr>
        <p:grpSpPr>
          <a:xfrm>
            <a:off x="79375" y="99227"/>
            <a:ext cx="5982908" cy="5739951"/>
            <a:chOff x="0" y="-38100"/>
            <a:chExt cx="2552435" cy="3138300"/>
          </a:xfrm>
        </p:grpSpPr>
        <p:sp>
          <p:nvSpPr>
            <p:cNvPr id="34" name="Google Shape;34;p4"/>
            <p:cNvSpPr/>
            <p:nvPr/>
          </p:nvSpPr>
          <p:spPr>
            <a:xfrm>
              <a:off x="0" y="0"/>
              <a:ext cx="2552435" cy="3100097"/>
            </a:xfrm>
            <a:custGeom>
              <a:avLst/>
              <a:gdLst/>
              <a:ahLst/>
              <a:cxnLst/>
              <a:rect l="l" t="t" r="r" b="b"/>
              <a:pathLst>
                <a:path w="2552435" h="3100097" extrusionOk="0">
                  <a:moveTo>
                    <a:pt x="50780" y="0"/>
                  </a:moveTo>
                  <a:lnTo>
                    <a:pt x="2501654" y="0"/>
                  </a:lnTo>
                  <a:cubicBezTo>
                    <a:pt x="2529699" y="0"/>
                    <a:pt x="2552435" y="22735"/>
                    <a:pt x="2552435" y="50780"/>
                  </a:cubicBezTo>
                  <a:lnTo>
                    <a:pt x="2552435" y="3049317"/>
                  </a:lnTo>
                  <a:cubicBezTo>
                    <a:pt x="2552435" y="3077362"/>
                    <a:pt x="2529699" y="3100097"/>
                    <a:pt x="2501654" y="3100097"/>
                  </a:cubicBezTo>
                  <a:lnTo>
                    <a:pt x="50780" y="3100097"/>
                  </a:lnTo>
                  <a:cubicBezTo>
                    <a:pt x="37312" y="3100097"/>
                    <a:pt x="24396" y="3094747"/>
                    <a:pt x="14873" y="3085224"/>
                  </a:cubicBezTo>
                  <a:cubicBezTo>
                    <a:pt x="5350" y="3075701"/>
                    <a:pt x="0" y="3062785"/>
                    <a:pt x="0" y="3049317"/>
                  </a:cubicBezTo>
                  <a:lnTo>
                    <a:pt x="0" y="50780"/>
                  </a:lnTo>
                  <a:cubicBezTo>
                    <a:pt x="0" y="22735"/>
                    <a:pt x="22735" y="0"/>
                    <a:pt x="50780"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 name="Google Shape;35;p4"/>
            <p:cNvSpPr txBox="1"/>
            <p:nvPr/>
          </p:nvSpPr>
          <p:spPr>
            <a:xfrm>
              <a:off x="0" y="-38100"/>
              <a:ext cx="2552400" cy="3138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 name="Google Shape;36;p4"/>
          <p:cNvGrpSpPr/>
          <p:nvPr/>
        </p:nvGrpSpPr>
        <p:grpSpPr>
          <a:xfrm>
            <a:off x="79375" y="0"/>
            <a:ext cx="5893675" cy="5739951"/>
            <a:chOff x="0" y="-38100"/>
            <a:chExt cx="2532300" cy="3138300"/>
          </a:xfrm>
        </p:grpSpPr>
        <p:sp>
          <p:nvSpPr>
            <p:cNvPr id="37" name="Google Shape;37;p4"/>
            <p:cNvSpPr/>
            <p:nvPr/>
          </p:nvSpPr>
          <p:spPr>
            <a:xfrm>
              <a:off x="0" y="0"/>
              <a:ext cx="2532225" cy="3100097"/>
            </a:xfrm>
            <a:custGeom>
              <a:avLst/>
              <a:gdLst/>
              <a:ahLst/>
              <a:cxnLst/>
              <a:rect l="l" t="t" r="r" b="b"/>
              <a:pathLst>
                <a:path w="2532225" h="3100097" extrusionOk="0">
                  <a:moveTo>
                    <a:pt x="51185" y="0"/>
                  </a:moveTo>
                  <a:lnTo>
                    <a:pt x="2481039" y="0"/>
                  </a:lnTo>
                  <a:cubicBezTo>
                    <a:pt x="2494615" y="0"/>
                    <a:pt x="2507634" y="5393"/>
                    <a:pt x="2517233" y="14992"/>
                  </a:cubicBezTo>
                  <a:cubicBezTo>
                    <a:pt x="2526832" y="24591"/>
                    <a:pt x="2532225" y="37610"/>
                    <a:pt x="2532225" y="51185"/>
                  </a:cubicBezTo>
                  <a:lnTo>
                    <a:pt x="2532225" y="3048912"/>
                  </a:lnTo>
                  <a:cubicBezTo>
                    <a:pt x="2532225" y="3077181"/>
                    <a:pt x="2509308" y="3100097"/>
                    <a:pt x="2481039" y="3100097"/>
                  </a:cubicBezTo>
                  <a:lnTo>
                    <a:pt x="51185" y="3100097"/>
                  </a:lnTo>
                  <a:cubicBezTo>
                    <a:pt x="22917" y="3100097"/>
                    <a:pt x="0" y="3077181"/>
                    <a:pt x="0" y="3048912"/>
                  </a:cubicBezTo>
                  <a:lnTo>
                    <a:pt x="0" y="51185"/>
                  </a:lnTo>
                  <a:cubicBezTo>
                    <a:pt x="0" y="22917"/>
                    <a:pt x="22917" y="0"/>
                    <a:pt x="51185" y="0"/>
                  </a:cubicBezTo>
                  <a:close/>
                </a:path>
              </a:pathLst>
            </a:custGeom>
            <a:solidFill>
              <a:srgbClr val="FFECCE"/>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 name="Google Shape;38;p4"/>
            <p:cNvSpPr txBox="1"/>
            <p:nvPr/>
          </p:nvSpPr>
          <p:spPr>
            <a:xfrm>
              <a:off x="0" y="-38100"/>
              <a:ext cx="2532300" cy="3138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 name="Google Shape;3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p:nvPr/>
        </p:nvSpPr>
        <p:spPr>
          <a:xfrm flipH="1">
            <a:off x="0" y="-1112921"/>
            <a:ext cx="9144000" cy="6256421"/>
          </a:xfrm>
          <a:custGeom>
            <a:avLst/>
            <a:gdLst/>
            <a:ahLst/>
            <a:cxnLst/>
            <a:rect l="l" t="t" r="r" b="b"/>
            <a:pathLst>
              <a:path w="18288000" h="12512842" extrusionOk="0">
                <a:moveTo>
                  <a:pt x="18288000" y="0"/>
                </a:moveTo>
                <a:lnTo>
                  <a:pt x="0" y="0"/>
                </a:lnTo>
                <a:lnTo>
                  <a:pt x="0" y="12512842"/>
                </a:lnTo>
                <a:lnTo>
                  <a:pt x="18288000" y="12512842"/>
                </a:lnTo>
                <a:lnTo>
                  <a:pt x="18288000" y="0"/>
                </a:lnTo>
                <a:close/>
              </a:path>
            </a:pathLst>
          </a:custGeom>
          <a:blipFill rotWithShape="1">
            <a:blip r:embed="rId2">
              <a:alphaModFix/>
            </a:blip>
            <a:stretch>
              <a:fillRect/>
            </a:stretch>
          </a:blipFill>
          <a:ln>
            <a:noFill/>
          </a:ln>
        </p:spPr>
      </p:sp>
      <p:grpSp>
        <p:nvGrpSpPr>
          <p:cNvPr id="44" name="Google Shape;44;p5"/>
          <p:cNvGrpSpPr/>
          <p:nvPr/>
        </p:nvGrpSpPr>
        <p:grpSpPr>
          <a:xfrm>
            <a:off x="171925" y="349950"/>
            <a:ext cx="8800151" cy="3648712"/>
            <a:chOff x="203200" y="722025"/>
            <a:chExt cx="8800151" cy="3648712"/>
          </a:xfrm>
        </p:grpSpPr>
        <p:grpSp>
          <p:nvGrpSpPr>
            <p:cNvPr id="45" name="Google Shape;45;p5"/>
            <p:cNvGrpSpPr/>
            <p:nvPr/>
          </p:nvGrpSpPr>
          <p:grpSpPr>
            <a:xfrm>
              <a:off x="482650" y="854075"/>
              <a:ext cx="8520701" cy="3516662"/>
              <a:chOff x="0" y="-38100"/>
              <a:chExt cx="3290100" cy="2638552"/>
            </a:xfrm>
          </p:grpSpPr>
          <p:sp>
            <p:nvSpPr>
              <p:cNvPr id="46" name="Google Shape;46;p5"/>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7" name="Google Shape;47;p5"/>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8" name="Google Shape;48;p5"/>
            <p:cNvGrpSpPr/>
            <p:nvPr/>
          </p:nvGrpSpPr>
          <p:grpSpPr>
            <a:xfrm>
              <a:off x="203200" y="722025"/>
              <a:ext cx="8661188" cy="3516662"/>
              <a:chOff x="0" y="-38100"/>
              <a:chExt cx="3290100" cy="2638552"/>
            </a:xfrm>
          </p:grpSpPr>
          <p:sp>
            <p:nvSpPr>
              <p:cNvPr id="49" name="Google Shape;49;p5"/>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0" name="Google Shape;50;p5"/>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sp>
        <p:nvSpPr>
          <p:cNvPr id="51" name="Google Shape;5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6"/>
          <p:cNvSpPr/>
          <p:nvPr/>
        </p:nvSpPr>
        <p:spPr>
          <a:xfrm>
            <a:off x="0" y="-556460"/>
            <a:ext cx="9144000" cy="6256421"/>
          </a:xfrm>
          <a:custGeom>
            <a:avLst/>
            <a:gdLst/>
            <a:ahLst/>
            <a:cxnLst/>
            <a:rect l="l" t="t" r="r" b="b"/>
            <a:pathLst>
              <a:path w="18288000" h="12512842" extrusionOk="0">
                <a:moveTo>
                  <a:pt x="0" y="0"/>
                </a:moveTo>
                <a:lnTo>
                  <a:pt x="18288000" y="0"/>
                </a:lnTo>
                <a:lnTo>
                  <a:pt x="18288000" y="12512842"/>
                </a:lnTo>
                <a:lnTo>
                  <a:pt x="0" y="12512842"/>
                </a:lnTo>
                <a:lnTo>
                  <a:pt x="0" y="0"/>
                </a:lnTo>
                <a:close/>
              </a:path>
            </a:pathLst>
          </a:custGeom>
          <a:blipFill rotWithShape="1">
            <a:blip r:embed="rId2">
              <a:alphaModFix/>
            </a:blip>
            <a:stretch>
              <a:fillRect/>
            </a:stretch>
          </a:blipFill>
          <a:ln>
            <a:noFill/>
          </a:ln>
        </p:spPr>
      </p:sp>
      <p:grpSp>
        <p:nvGrpSpPr>
          <p:cNvPr id="57" name="Google Shape;57;p6"/>
          <p:cNvGrpSpPr/>
          <p:nvPr/>
        </p:nvGrpSpPr>
        <p:grpSpPr>
          <a:xfrm>
            <a:off x="171925" y="349983"/>
            <a:ext cx="8800151" cy="945016"/>
            <a:chOff x="203200" y="722025"/>
            <a:chExt cx="8800151" cy="3648712"/>
          </a:xfrm>
        </p:grpSpPr>
        <p:grpSp>
          <p:nvGrpSpPr>
            <p:cNvPr id="58" name="Google Shape;58;p6"/>
            <p:cNvGrpSpPr/>
            <p:nvPr/>
          </p:nvGrpSpPr>
          <p:grpSpPr>
            <a:xfrm>
              <a:off x="482650" y="854075"/>
              <a:ext cx="8520701" cy="3516662"/>
              <a:chOff x="0" y="-38100"/>
              <a:chExt cx="3290100" cy="2638552"/>
            </a:xfrm>
          </p:grpSpPr>
          <p:sp>
            <p:nvSpPr>
              <p:cNvPr id="59" name="Google Shape;59;p6"/>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 name="Google Shape;60;p6"/>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1" name="Google Shape;61;p6"/>
            <p:cNvGrpSpPr/>
            <p:nvPr/>
          </p:nvGrpSpPr>
          <p:grpSpPr>
            <a:xfrm>
              <a:off x="203200" y="722025"/>
              <a:ext cx="8661188" cy="3516662"/>
              <a:chOff x="0" y="-38100"/>
              <a:chExt cx="3290100" cy="2638552"/>
            </a:xfrm>
          </p:grpSpPr>
          <p:sp>
            <p:nvSpPr>
              <p:cNvPr id="62" name="Google Shape;62;p6"/>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3" name="Google Shape;63;p6"/>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sp>
        <p:nvSpPr>
          <p:cNvPr id="64" name="Google Shape;64;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5" name="Google Shape;6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7"/>
          <p:cNvSpPr/>
          <p:nvPr/>
        </p:nvSpPr>
        <p:spPr>
          <a:xfrm>
            <a:off x="0" y="-688545"/>
            <a:ext cx="9144000" cy="6256421"/>
          </a:xfrm>
          <a:custGeom>
            <a:avLst/>
            <a:gdLst/>
            <a:ahLst/>
            <a:cxnLst/>
            <a:rect l="l" t="t" r="r" b="b"/>
            <a:pathLst>
              <a:path w="18288000" h="12512842" extrusionOk="0">
                <a:moveTo>
                  <a:pt x="0" y="0"/>
                </a:moveTo>
                <a:lnTo>
                  <a:pt x="18288000" y="0"/>
                </a:lnTo>
                <a:lnTo>
                  <a:pt x="18288000" y="12512842"/>
                </a:lnTo>
                <a:lnTo>
                  <a:pt x="0" y="12512842"/>
                </a:lnTo>
                <a:lnTo>
                  <a:pt x="0" y="0"/>
                </a:lnTo>
                <a:close/>
              </a:path>
            </a:pathLst>
          </a:custGeom>
          <a:blipFill rotWithShape="1">
            <a:blip r:embed="rId2">
              <a:alphaModFix/>
            </a:blip>
            <a:stretch>
              <a:fillRect/>
            </a:stretch>
          </a:blipFill>
          <a:ln>
            <a:noFill/>
          </a:ln>
        </p:spPr>
      </p:sp>
      <p:grpSp>
        <p:nvGrpSpPr>
          <p:cNvPr id="68" name="Google Shape;68;p7"/>
          <p:cNvGrpSpPr/>
          <p:nvPr/>
        </p:nvGrpSpPr>
        <p:grpSpPr>
          <a:xfrm>
            <a:off x="171925" y="1014525"/>
            <a:ext cx="8800151" cy="3648712"/>
            <a:chOff x="203200" y="722025"/>
            <a:chExt cx="8800151" cy="3648712"/>
          </a:xfrm>
        </p:grpSpPr>
        <p:grpSp>
          <p:nvGrpSpPr>
            <p:cNvPr id="69" name="Google Shape;69;p7"/>
            <p:cNvGrpSpPr/>
            <p:nvPr/>
          </p:nvGrpSpPr>
          <p:grpSpPr>
            <a:xfrm>
              <a:off x="482650" y="854075"/>
              <a:ext cx="8520701" cy="3516662"/>
              <a:chOff x="0" y="-38100"/>
              <a:chExt cx="3290100" cy="2638552"/>
            </a:xfrm>
          </p:grpSpPr>
          <p:sp>
            <p:nvSpPr>
              <p:cNvPr id="70" name="Google Shape;70;p7"/>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1" name="Google Shape;71;p7"/>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2" name="Google Shape;72;p7"/>
            <p:cNvGrpSpPr/>
            <p:nvPr/>
          </p:nvGrpSpPr>
          <p:grpSpPr>
            <a:xfrm>
              <a:off x="203200" y="722025"/>
              <a:ext cx="8661188" cy="3516662"/>
              <a:chOff x="0" y="-38100"/>
              <a:chExt cx="3290100" cy="2638552"/>
            </a:xfrm>
          </p:grpSpPr>
          <p:sp>
            <p:nvSpPr>
              <p:cNvPr id="73" name="Google Shape;73;p7"/>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4" name="Google Shape;74;p7"/>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sp>
        <p:nvSpPr>
          <p:cNvPr id="75" name="Google Shape;75;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6" name="Google Shape;7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8"/>
          <p:cNvSpPr/>
          <p:nvPr/>
        </p:nvSpPr>
        <p:spPr>
          <a:xfrm>
            <a:off x="-468378" y="-353042"/>
            <a:ext cx="10233155" cy="7001633"/>
          </a:xfrm>
          <a:custGeom>
            <a:avLst/>
            <a:gdLst/>
            <a:ahLst/>
            <a:cxnLst/>
            <a:rect l="l" t="t" r="r" b="b"/>
            <a:pathLst>
              <a:path w="20466310" h="14003265" extrusionOk="0">
                <a:moveTo>
                  <a:pt x="0" y="0"/>
                </a:moveTo>
                <a:lnTo>
                  <a:pt x="20466310" y="0"/>
                </a:lnTo>
                <a:lnTo>
                  <a:pt x="20466310" y="14003265"/>
                </a:lnTo>
                <a:lnTo>
                  <a:pt x="0" y="14003265"/>
                </a:lnTo>
                <a:lnTo>
                  <a:pt x="0" y="0"/>
                </a:lnTo>
                <a:close/>
              </a:path>
            </a:pathLst>
          </a:custGeom>
          <a:blipFill rotWithShape="1">
            <a:blip r:embed="rId2">
              <a:alphaModFix/>
            </a:blip>
            <a:stretch>
              <a:fillRect/>
            </a:stretch>
          </a:blipFill>
          <a:ln>
            <a:noFill/>
          </a:ln>
        </p:spPr>
      </p:sp>
      <p:grpSp>
        <p:nvGrpSpPr>
          <p:cNvPr id="79" name="Google Shape;79;p8"/>
          <p:cNvGrpSpPr/>
          <p:nvPr/>
        </p:nvGrpSpPr>
        <p:grpSpPr>
          <a:xfrm>
            <a:off x="109150" y="461375"/>
            <a:ext cx="4316052" cy="4330854"/>
            <a:chOff x="0" y="-38100"/>
            <a:chExt cx="2532300" cy="3138300"/>
          </a:xfrm>
        </p:grpSpPr>
        <p:sp>
          <p:nvSpPr>
            <p:cNvPr id="80" name="Google Shape;80;p8"/>
            <p:cNvSpPr/>
            <p:nvPr/>
          </p:nvSpPr>
          <p:spPr>
            <a:xfrm>
              <a:off x="0" y="0"/>
              <a:ext cx="2532225" cy="3100097"/>
            </a:xfrm>
            <a:custGeom>
              <a:avLst/>
              <a:gdLst/>
              <a:ahLst/>
              <a:cxnLst/>
              <a:rect l="l" t="t" r="r" b="b"/>
              <a:pathLst>
                <a:path w="2532225" h="3100097" extrusionOk="0">
                  <a:moveTo>
                    <a:pt x="51185" y="0"/>
                  </a:moveTo>
                  <a:lnTo>
                    <a:pt x="2481039" y="0"/>
                  </a:lnTo>
                  <a:cubicBezTo>
                    <a:pt x="2494615" y="0"/>
                    <a:pt x="2507634" y="5393"/>
                    <a:pt x="2517233" y="14992"/>
                  </a:cubicBezTo>
                  <a:cubicBezTo>
                    <a:pt x="2526832" y="24591"/>
                    <a:pt x="2532225" y="37610"/>
                    <a:pt x="2532225" y="51185"/>
                  </a:cubicBezTo>
                  <a:lnTo>
                    <a:pt x="2532225" y="3048912"/>
                  </a:lnTo>
                  <a:cubicBezTo>
                    <a:pt x="2532225" y="3077181"/>
                    <a:pt x="2509308" y="3100097"/>
                    <a:pt x="2481039" y="3100097"/>
                  </a:cubicBezTo>
                  <a:lnTo>
                    <a:pt x="51185" y="3100097"/>
                  </a:lnTo>
                  <a:cubicBezTo>
                    <a:pt x="22917" y="3100097"/>
                    <a:pt x="0" y="3077181"/>
                    <a:pt x="0" y="3048912"/>
                  </a:cubicBezTo>
                  <a:lnTo>
                    <a:pt x="0" y="51185"/>
                  </a:lnTo>
                  <a:cubicBezTo>
                    <a:pt x="0" y="22917"/>
                    <a:pt x="22917" y="0"/>
                    <a:pt x="51185" y="0"/>
                  </a:cubicBezTo>
                  <a:close/>
                </a:path>
              </a:pathLst>
            </a:custGeom>
            <a:solidFill>
              <a:srgbClr val="FFECCE"/>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 name="Google Shape;81;p8"/>
            <p:cNvSpPr txBox="1"/>
            <p:nvPr/>
          </p:nvSpPr>
          <p:spPr>
            <a:xfrm>
              <a:off x="0" y="-38100"/>
              <a:ext cx="2532300" cy="3138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 name="Google Shape;82;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4" name="Google Shape;84;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5" name="Google Shape;85;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6" name="Google Shape;8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9"/>
          <p:cNvSpPr/>
          <p:nvPr/>
        </p:nvSpPr>
        <p:spPr>
          <a:xfrm>
            <a:off x="0" y="-894374"/>
            <a:ext cx="9268714" cy="6341752"/>
          </a:xfrm>
          <a:custGeom>
            <a:avLst/>
            <a:gdLst/>
            <a:ahLst/>
            <a:cxnLst/>
            <a:rect l="l" t="t" r="r" b="b"/>
            <a:pathLst>
              <a:path w="18537427" h="12683503" extrusionOk="0">
                <a:moveTo>
                  <a:pt x="0" y="0"/>
                </a:moveTo>
                <a:lnTo>
                  <a:pt x="18537427" y="0"/>
                </a:lnTo>
                <a:lnTo>
                  <a:pt x="18537427" y="12683503"/>
                </a:lnTo>
                <a:lnTo>
                  <a:pt x="0" y="12683503"/>
                </a:lnTo>
                <a:lnTo>
                  <a:pt x="0" y="0"/>
                </a:lnTo>
                <a:close/>
              </a:path>
            </a:pathLst>
          </a:custGeom>
          <a:blipFill rotWithShape="1">
            <a:blip r:embed="rId2">
              <a:alphaModFix/>
            </a:blip>
            <a:stretch>
              <a:fillRect/>
            </a:stretch>
          </a:blipFill>
          <a:ln>
            <a:noFill/>
          </a:ln>
        </p:spPr>
      </p:sp>
      <p:grpSp>
        <p:nvGrpSpPr>
          <p:cNvPr id="89" name="Google Shape;89;p9"/>
          <p:cNvGrpSpPr/>
          <p:nvPr/>
        </p:nvGrpSpPr>
        <p:grpSpPr>
          <a:xfrm>
            <a:off x="171925" y="4060620"/>
            <a:ext cx="8800151" cy="945016"/>
            <a:chOff x="203200" y="722025"/>
            <a:chExt cx="8800151" cy="3648712"/>
          </a:xfrm>
        </p:grpSpPr>
        <p:grpSp>
          <p:nvGrpSpPr>
            <p:cNvPr id="90" name="Google Shape;90;p9"/>
            <p:cNvGrpSpPr/>
            <p:nvPr/>
          </p:nvGrpSpPr>
          <p:grpSpPr>
            <a:xfrm>
              <a:off x="482650" y="854075"/>
              <a:ext cx="8520701" cy="3516662"/>
              <a:chOff x="0" y="-38100"/>
              <a:chExt cx="3290100" cy="2638552"/>
            </a:xfrm>
          </p:grpSpPr>
          <p:sp>
            <p:nvSpPr>
              <p:cNvPr id="91" name="Google Shape;91;p9"/>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2" name="Google Shape;92;p9"/>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93" name="Google Shape;93;p9"/>
            <p:cNvGrpSpPr/>
            <p:nvPr/>
          </p:nvGrpSpPr>
          <p:grpSpPr>
            <a:xfrm>
              <a:off x="203200" y="722025"/>
              <a:ext cx="8661188" cy="3516662"/>
              <a:chOff x="0" y="-38100"/>
              <a:chExt cx="3290100" cy="2638552"/>
            </a:xfrm>
          </p:grpSpPr>
          <p:sp>
            <p:nvSpPr>
              <p:cNvPr id="94" name="Google Shape;94;p9"/>
              <p:cNvSpPr/>
              <p:nvPr/>
            </p:nvSpPr>
            <p:spPr>
              <a:xfrm>
                <a:off x="0" y="0"/>
                <a:ext cx="3289972" cy="2600452"/>
              </a:xfrm>
              <a:custGeom>
                <a:avLst/>
                <a:gdLst/>
                <a:ahLst/>
                <a:cxnLst/>
                <a:rect l="l" t="t" r="r" b="b"/>
                <a:pathLst>
                  <a:path w="3289972" h="2600452" extrusionOk="0">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5" name="Google Shape;95;p9"/>
              <p:cNvSpPr txBox="1"/>
              <p:nvPr/>
            </p:nvSpPr>
            <p:spPr>
              <a:xfrm>
                <a:off x="0" y="-38100"/>
                <a:ext cx="32901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sp>
        <p:nvSpPr>
          <p:cNvPr id="96" name="Google Shape;96;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97" name="Google Shape;9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hewy"/>
              <a:buNone/>
              <a:defRPr sz="2800">
                <a:solidFill>
                  <a:schemeClr val="dk1"/>
                </a:solidFill>
                <a:latin typeface="Chewy"/>
                <a:ea typeface="Chewy"/>
                <a:cs typeface="Chewy"/>
                <a:sym typeface="Chew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hewy"/>
              <a:buChar char="●"/>
              <a:defRPr sz="1800">
                <a:solidFill>
                  <a:schemeClr val="dk2"/>
                </a:solidFill>
                <a:latin typeface="Chewy"/>
                <a:ea typeface="Chewy"/>
                <a:cs typeface="Chewy"/>
                <a:sym typeface="Chewy"/>
              </a:defRPr>
            </a:lvl1pPr>
            <a:lvl2pPr marL="914400" lvl="1" indent="-317500">
              <a:lnSpc>
                <a:spcPct val="115000"/>
              </a:lnSpc>
              <a:spcBef>
                <a:spcPts val="0"/>
              </a:spcBef>
              <a:spcAft>
                <a:spcPts val="0"/>
              </a:spcAft>
              <a:buClr>
                <a:schemeClr val="dk2"/>
              </a:buClr>
              <a:buSzPts val="1400"/>
              <a:buFont typeface="Courgette"/>
              <a:buChar char="○"/>
              <a:defRPr>
                <a:solidFill>
                  <a:schemeClr val="dk2"/>
                </a:solidFill>
                <a:latin typeface="Courgette"/>
                <a:ea typeface="Courgette"/>
                <a:cs typeface="Courgette"/>
                <a:sym typeface="Courgette"/>
              </a:defRPr>
            </a:lvl2pPr>
            <a:lvl3pPr marL="1371600" lvl="2" indent="-3175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3pPr>
            <a:lvl4pPr marL="1828800" lvl="3" indent="-3175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4pPr>
            <a:lvl5pPr marL="2286000" lvl="4" indent="-3175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5pPr>
            <a:lvl6pPr marL="2743200" lvl="5" indent="-3175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6pPr>
            <a:lvl7pPr marL="3200400" lvl="6" indent="-3175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7pPr>
            <a:lvl8pPr marL="3657600" lvl="7" indent="-3175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8pPr>
            <a:lvl9pPr marL="4114800" lvl="8" indent="-3175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1"/>
          <p:cNvPicPr preferRelativeResize="0"/>
          <p:nvPr/>
        </p:nvPicPr>
        <p:blipFill rotWithShape="1">
          <a:blip r:embed="rId3">
            <a:alphaModFix/>
          </a:blip>
          <a:srcRect t="10940" b="33184"/>
          <a:stretch/>
        </p:blipFill>
        <p:spPr>
          <a:xfrm>
            <a:off x="-69975" y="0"/>
            <a:ext cx="9206175" cy="5143500"/>
          </a:xfrm>
          <a:prstGeom prst="rect">
            <a:avLst/>
          </a:prstGeom>
          <a:noFill/>
          <a:ln>
            <a:noFill/>
          </a:ln>
        </p:spPr>
      </p:pic>
      <p:grpSp>
        <p:nvGrpSpPr>
          <p:cNvPr id="105" name="Google Shape;105;p11"/>
          <p:cNvGrpSpPr/>
          <p:nvPr/>
        </p:nvGrpSpPr>
        <p:grpSpPr>
          <a:xfrm>
            <a:off x="2787813" y="1057650"/>
            <a:ext cx="6224869" cy="467554"/>
            <a:chOff x="0" y="-38116"/>
            <a:chExt cx="3290100" cy="2638568"/>
          </a:xfrm>
        </p:grpSpPr>
        <p:sp>
          <p:nvSpPr>
            <p:cNvPr id="106" name="Google Shape;106;p11"/>
            <p:cNvSpPr/>
            <p:nvPr/>
          </p:nvSpPr>
          <p:spPr>
            <a:xfrm>
              <a:off x="0" y="0"/>
              <a:ext cx="3289972" cy="2600452"/>
            </a:xfrm>
            <a:custGeom>
              <a:avLst/>
              <a:gdLst/>
              <a:ahLst/>
              <a:cxnLst/>
              <a:rect l="l" t="t" r="r" b="b"/>
              <a:pathLst>
                <a:path w="3289972" h="2600452" extrusionOk="0">
                  <a:moveTo>
                    <a:pt x="34293" y="0"/>
                  </a:moveTo>
                  <a:lnTo>
                    <a:pt x="3255679" y="0"/>
                  </a:lnTo>
                  <a:cubicBezTo>
                    <a:pt x="3264774" y="0"/>
                    <a:pt x="3273497" y="3613"/>
                    <a:pt x="3279928" y="10044"/>
                  </a:cubicBezTo>
                  <a:cubicBezTo>
                    <a:pt x="3286359" y="16475"/>
                    <a:pt x="3289972" y="25198"/>
                    <a:pt x="3289972" y="34293"/>
                  </a:cubicBezTo>
                  <a:lnTo>
                    <a:pt x="3289972" y="2566158"/>
                  </a:lnTo>
                  <a:cubicBezTo>
                    <a:pt x="3289972" y="2575254"/>
                    <a:pt x="3286359" y="2583976"/>
                    <a:pt x="3279928" y="2590407"/>
                  </a:cubicBezTo>
                  <a:cubicBezTo>
                    <a:pt x="3273497" y="2596839"/>
                    <a:pt x="3264774" y="2600452"/>
                    <a:pt x="3255679" y="2600452"/>
                  </a:cubicBezTo>
                  <a:lnTo>
                    <a:pt x="34293" y="2600452"/>
                  </a:lnTo>
                  <a:cubicBezTo>
                    <a:pt x="15354" y="2600452"/>
                    <a:pt x="0" y="2585098"/>
                    <a:pt x="0" y="2566158"/>
                  </a:cubicBezTo>
                  <a:lnTo>
                    <a:pt x="0" y="34293"/>
                  </a:lnTo>
                  <a:cubicBezTo>
                    <a:pt x="0" y="25198"/>
                    <a:pt x="3613" y="16475"/>
                    <a:pt x="10044" y="10044"/>
                  </a:cubicBezTo>
                  <a:cubicBezTo>
                    <a:pt x="16475" y="3613"/>
                    <a:pt x="25198" y="0"/>
                    <a:pt x="34293" y="0"/>
                  </a:cubicBezTo>
                  <a:close/>
                </a:path>
              </a:pathLst>
            </a:custGeom>
            <a:solidFill>
              <a:srgbClr val="DED784"/>
            </a:solidFill>
            <a:ln w="38100" cap="rnd" cmpd="sng">
              <a:solidFill>
                <a:srgbClr val="FFFFFF"/>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7" name="Google Shape;107;p11"/>
            <p:cNvSpPr txBox="1"/>
            <p:nvPr/>
          </p:nvSpPr>
          <p:spPr>
            <a:xfrm>
              <a:off x="0" y="-38116"/>
              <a:ext cx="3290100" cy="2262900"/>
            </a:xfrm>
            <a:prstGeom prst="rect">
              <a:avLst/>
            </a:prstGeom>
            <a:solidFill>
              <a:srgbClr val="DED784"/>
            </a:solidFill>
            <a:ln>
              <a:noFill/>
            </a:ln>
          </p:spPr>
          <p:txBody>
            <a:bodyPr spcFirstLastPara="1" wrap="square" lIns="25400" tIns="25400" rIns="25400" bIns="25400" anchor="ctr" anchorCtr="0">
              <a:noAutofit/>
            </a:bodyPr>
            <a:lstStyle/>
            <a:p>
              <a:pPr marL="0" marR="0" lvl="0" indent="0" algn="l"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08" name="Google Shape;108;p11"/>
          <p:cNvGrpSpPr/>
          <p:nvPr/>
        </p:nvGrpSpPr>
        <p:grpSpPr>
          <a:xfrm>
            <a:off x="1702300" y="271049"/>
            <a:ext cx="7322491" cy="802120"/>
            <a:chOff x="0" y="-38100"/>
            <a:chExt cx="3289972" cy="2638552"/>
          </a:xfrm>
        </p:grpSpPr>
        <p:sp>
          <p:nvSpPr>
            <p:cNvPr id="109" name="Google Shape;109;p11"/>
            <p:cNvSpPr/>
            <p:nvPr/>
          </p:nvSpPr>
          <p:spPr>
            <a:xfrm>
              <a:off x="0" y="0"/>
              <a:ext cx="3289972" cy="2600452"/>
            </a:xfrm>
            <a:custGeom>
              <a:avLst/>
              <a:gdLst/>
              <a:ahLst/>
              <a:cxnLst/>
              <a:rect l="l" t="t" r="r" b="b"/>
              <a:pathLst>
                <a:path w="3289972" h="2600452" extrusionOk="0">
                  <a:moveTo>
                    <a:pt x="34293" y="0"/>
                  </a:moveTo>
                  <a:lnTo>
                    <a:pt x="3255679" y="0"/>
                  </a:lnTo>
                  <a:cubicBezTo>
                    <a:pt x="3264774" y="0"/>
                    <a:pt x="3273497" y="3613"/>
                    <a:pt x="3279928" y="10044"/>
                  </a:cubicBezTo>
                  <a:cubicBezTo>
                    <a:pt x="3286359" y="16475"/>
                    <a:pt x="3289972" y="25198"/>
                    <a:pt x="3289972" y="34293"/>
                  </a:cubicBezTo>
                  <a:lnTo>
                    <a:pt x="3289972" y="2566158"/>
                  </a:lnTo>
                  <a:cubicBezTo>
                    <a:pt x="3289972" y="2575254"/>
                    <a:pt x="3286359" y="2583976"/>
                    <a:pt x="3279928" y="2590407"/>
                  </a:cubicBezTo>
                  <a:cubicBezTo>
                    <a:pt x="3273497" y="2596839"/>
                    <a:pt x="3264774" y="2600452"/>
                    <a:pt x="3255679" y="2600452"/>
                  </a:cubicBezTo>
                  <a:lnTo>
                    <a:pt x="34293" y="2600452"/>
                  </a:lnTo>
                  <a:cubicBezTo>
                    <a:pt x="15354" y="2600452"/>
                    <a:pt x="0" y="2585098"/>
                    <a:pt x="0" y="2566158"/>
                  </a:cubicBezTo>
                  <a:lnTo>
                    <a:pt x="0" y="34293"/>
                  </a:lnTo>
                  <a:cubicBezTo>
                    <a:pt x="0" y="25198"/>
                    <a:pt x="3613" y="16475"/>
                    <a:pt x="10044" y="10044"/>
                  </a:cubicBezTo>
                  <a:cubicBezTo>
                    <a:pt x="16475" y="3613"/>
                    <a:pt x="25198" y="0"/>
                    <a:pt x="34293" y="0"/>
                  </a:cubicBezTo>
                  <a:close/>
                </a:path>
              </a:pathLst>
            </a:custGeom>
            <a:solidFill>
              <a:srgbClr val="1B584C"/>
            </a:solidFill>
            <a:ln w="38100" cap="rnd" cmpd="sng">
              <a:solidFill>
                <a:srgbClr val="FFFFFF"/>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0" name="Google Shape;110;p11"/>
            <p:cNvSpPr txBox="1"/>
            <p:nvPr/>
          </p:nvSpPr>
          <p:spPr>
            <a:xfrm>
              <a:off x="0" y="-38100"/>
              <a:ext cx="3289972" cy="2638552"/>
            </a:xfrm>
            <a:prstGeom prst="rect">
              <a:avLst/>
            </a:prstGeom>
            <a:solidFill>
              <a:srgbClr val="1B584C"/>
            </a:solidFill>
            <a:ln w="38100" cap="flat" cmpd="sng">
              <a:solidFill>
                <a:srgbClr val="FFFFFF"/>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1" name="Google Shape;111;p11"/>
          <p:cNvSpPr txBox="1"/>
          <p:nvPr/>
        </p:nvSpPr>
        <p:spPr>
          <a:xfrm>
            <a:off x="1824300" y="395063"/>
            <a:ext cx="7078500" cy="554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600" b="1">
                <a:solidFill>
                  <a:srgbClr val="FFFFFF"/>
                </a:solidFill>
                <a:latin typeface="Delius"/>
                <a:ea typeface="Delius"/>
                <a:cs typeface="Delius"/>
                <a:sym typeface="Delius"/>
              </a:rPr>
              <a:t>Emerald Ash Borers in Ontario</a:t>
            </a:r>
            <a:endParaRPr sz="3600" b="1">
              <a:solidFill>
                <a:srgbClr val="FFFFFF"/>
              </a:solidFill>
              <a:latin typeface="Delius"/>
              <a:ea typeface="Delius"/>
              <a:cs typeface="Delius"/>
              <a:sym typeface="Delius"/>
            </a:endParaRPr>
          </a:p>
        </p:txBody>
      </p:sp>
      <p:sp>
        <p:nvSpPr>
          <p:cNvPr id="112" name="Google Shape;112;p11"/>
          <p:cNvSpPr txBox="1"/>
          <p:nvPr/>
        </p:nvSpPr>
        <p:spPr>
          <a:xfrm>
            <a:off x="2897700" y="1183725"/>
            <a:ext cx="6005100" cy="200100"/>
          </a:xfrm>
          <a:prstGeom prst="rect">
            <a:avLst/>
          </a:prstGeom>
          <a:noFill/>
          <a:ln>
            <a:noFill/>
          </a:ln>
        </p:spPr>
        <p:txBody>
          <a:bodyPr spcFirstLastPara="1" wrap="square" lIns="0" tIns="0" rIns="0" bIns="0" anchor="t" anchorCtr="0">
            <a:spAutoFit/>
          </a:bodyPr>
          <a:lstStyle/>
          <a:p>
            <a:pPr marL="0" lvl="0" indent="0" algn="l" rtl="0">
              <a:lnSpc>
                <a:spcPct val="140004"/>
              </a:lnSpc>
              <a:spcBef>
                <a:spcPts val="0"/>
              </a:spcBef>
              <a:spcAft>
                <a:spcPts val="0"/>
              </a:spcAft>
              <a:buClr>
                <a:schemeClr val="dk2"/>
              </a:buClr>
              <a:buSzPts val="1100"/>
              <a:buFont typeface="Arial"/>
              <a:buNone/>
            </a:pPr>
            <a:r>
              <a:rPr lang="en" sz="1300">
                <a:latin typeface="Delius"/>
                <a:ea typeface="Delius"/>
                <a:cs typeface="Delius"/>
                <a:sym typeface="Delius"/>
              </a:rPr>
              <a:t>Eva Grigorovsky , Jem Barrett, Jessica Underwood, Santhija Jegatheeswaran</a:t>
            </a:r>
            <a:endParaRPr sz="2300">
              <a:latin typeface="Delius"/>
              <a:ea typeface="Delius"/>
              <a:cs typeface="Delius"/>
              <a:sym typeface="Deliu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0"/>
          <p:cNvSpPr/>
          <p:nvPr/>
        </p:nvSpPr>
        <p:spPr>
          <a:xfrm>
            <a:off x="217100" y="805775"/>
            <a:ext cx="8620800" cy="34350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3300">
                <a:solidFill>
                  <a:srgbClr val="1B584C"/>
                </a:solidFill>
                <a:latin typeface="Chewy"/>
                <a:ea typeface="Chewy"/>
                <a:cs typeface="Chewy"/>
                <a:sym typeface="Chewy"/>
              </a:rPr>
              <a:t>Hypothesis #1: Time impacts the detection of emerald ash borers in various Ontario communities. </a:t>
            </a:r>
            <a:endParaRPr>
              <a:solidFill>
                <a:srgbClr val="1B584C"/>
              </a:solidFill>
              <a:latin typeface="Chewy"/>
              <a:ea typeface="Chewy"/>
              <a:cs typeface="Chewy"/>
              <a:sym typeface="Chew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CCE"/>
        </a:solidFill>
        <a:effectLst/>
      </p:bgPr>
    </p:bg>
    <p:spTree>
      <p:nvGrpSpPr>
        <p:cNvPr id="1" name="Shape 253"/>
        <p:cNvGrpSpPr/>
        <p:nvPr/>
      </p:nvGrpSpPr>
      <p:grpSpPr>
        <a:xfrm>
          <a:off x="0" y="0"/>
          <a:ext cx="0" cy="0"/>
          <a:chOff x="0" y="0"/>
          <a:chExt cx="0" cy="0"/>
        </a:xfrm>
      </p:grpSpPr>
      <p:pic>
        <p:nvPicPr>
          <p:cNvPr id="254" name="Google Shape;254;p21"/>
          <p:cNvPicPr preferRelativeResize="0"/>
          <p:nvPr/>
        </p:nvPicPr>
        <p:blipFill>
          <a:blip r:embed="rId3">
            <a:alphaModFix/>
          </a:blip>
          <a:stretch>
            <a:fillRect/>
          </a:stretch>
        </p:blipFill>
        <p:spPr>
          <a:xfrm>
            <a:off x="212425" y="870888"/>
            <a:ext cx="6426574" cy="3887175"/>
          </a:xfrm>
          <a:prstGeom prst="rect">
            <a:avLst/>
          </a:prstGeom>
          <a:noFill/>
          <a:ln w="19050" cap="flat" cmpd="sng">
            <a:solidFill>
              <a:srgbClr val="1B584C"/>
            </a:solidFill>
            <a:prstDash val="solid"/>
            <a:round/>
            <a:headEnd type="none" w="sm" len="sm"/>
            <a:tailEnd type="none" w="sm" len="sm"/>
          </a:ln>
        </p:spPr>
      </p:pic>
      <p:sp>
        <p:nvSpPr>
          <p:cNvPr id="255" name="Google Shape;255;p21"/>
          <p:cNvSpPr txBox="1"/>
          <p:nvPr/>
        </p:nvSpPr>
        <p:spPr>
          <a:xfrm>
            <a:off x="79100" y="108150"/>
            <a:ext cx="893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Hypothesis #1:</a:t>
            </a:r>
            <a:endParaRPr sz="3000">
              <a:solidFill>
                <a:srgbClr val="1B584C"/>
              </a:solidFill>
              <a:latin typeface="Chewy"/>
              <a:ea typeface="Chewy"/>
              <a:cs typeface="Chewy"/>
              <a:sym typeface="Chew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sp>
        <p:nvSpPr>
          <p:cNvPr id="260" name="Google Shape;260;p22"/>
          <p:cNvSpPr txBox="1"/>
          <p:nvPr/>
        </p:nvSpPr>
        <p:spPr>
          <a:xfrm>
            <a:off x="105600" y="143125"/>
            <a:ext cx="6378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An Aside: What communities are driving the number of observations??</a:t>
            </a:r>
            <a:endParaRPr sz="3000">
              <a:solidFill>
                <a:srgbClr val="1B584C"/>
              </a:solidFill>
              <a:latin typeface="Chewy"/>
              <a:ea typeface="Chewy"/>
              <a:cs typeface="Chewy"/>
              <a:sym typeface="Chewy"/>
            </a:endParaRPr>
          </a:p>
        </p:txBody>
      </p:sp>
      <p:sp>
        <p:nvSpPr>
          <p:cNvPr id="261" name="Google Shape;261;p22"/>
          <p:cNvSpPr txBox="1"/>
          <p:nvPr/>
        </p:nvSpPr>
        <p:spPr>
          <a:xfrm>
            <a:off x="6530400" y="1704500"/>
            <a:ext cx="2508000" cy="33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Chewy"/>
              <a:ea typeface="Chewy"/>
              <a:cs typeface="Chewy"/>
              <a:sym typeface="Chewy"/>
            </a:endParaRPr>
          </a:p>
          <a:p>
            <a:pPr marL="457200" lvl="0" indent="-342900" algn="l" rtl="0">
              <a:spcBef>
                <a:spcPts val="0"/>
              </a:spcBef>
              <a:spcAft>
                <a:spcPts val="0"/>
              </a:spcAft>
              <a:buClr>
                <a:schemeClr val="dk2"/>
              </a:buClr>
              <a:buSzPts val="1800"/>
              <a:buFont typeface="Chewy"/>
              <a:buChar char="●"/>
            </a:pPr>
            <a:r>
              <a:rPr lang="en" sz="1800">
                <a:solidFill>
                  <a:schemeClr val="dk2"/>
                </a:solidFill>
                <a:latin typeface="Chewy"/>
                <a:ea typeface="Chewy"/>
                <a:cs typeface="Chewy"/>
                <a:sym typeface="Chewy"/>
              </a:rPr>
              <a:t>15 communities had ≥200 observations</a:t>
            </a:r>
            <a:endParaRPr sz="1800">
              <a:solidFill>
                <a:schemeClr val="dk2"/>
              </a:solidFill>
              <a:latin typeface="Chewy"/>
              <a:ea typeface="Chewy"/>
              <a:cs typeface="Chewy"/>
              <a:sym typeface="Chewy"/>
            </a:endParaRPr>
          </a:p>
          <a:p>
            <a:pPr marL="457200" lvl="0" indent="-342900" algn="l" rtl="0">
              <a:spcBef>
                <a:spcPts val="0"/>
              </a:spcBef>
              <a:spcAft>
                <a:spcPts val="0"/>
              </a:spcAft>
              <a:buClr>
                <a:schemeClr val="dk2"/>
              </a:buClr>
              <a:buSzPts val="1800"/>
              <a:buFont typeface="Chewy"/>
              <a:buChar char="●"/>
            </a:pPr>
            <a:r>
              <a:rPr lang="en" sz="1800">
                <a:solidFill>
                  <a:schemeClr val="dk2"/>
                </a:solidFill>
                <a:latin typeface="Chewy"/>
                <a:ea typeface="Chewy"/>
                <a:cs typeface="Chewy"/>
                <a:sym typeface="Chewy"/>
              </a:rPr>
              <a:t>Unequal observations led to skew</a:t>
            </a:r>
            <a:endParaRPr sz="1800">
              <a:solidFill>
                <a:schemeClr val="dk2"/>
              </a:solidFill>
              <a:latin typeface="Chewy"/>
              <a:ea typeface="Chewy"/>
              <a:cs typeface="Chewy"/>
              <a:sym typeface="Chewy"/>
            </a:endParaRPr>
          </a:p>
          <a:p>
            <a:pPr marL="457200" lvl="0" indent="-342900" algn="l" rtl="0">
              <a:spcBef>
                <a:spcPts val="0"/>
              </a:spcBef>
              <a:spcAft>
                <a:spcPts val="0"/>
              </a:spcAft>
              <a:buClr>
                <a:schemeClr val="dk2"/>
              </a:buClr>
              <a:buSzPts val="1800"/>
              <a:buFont typeface="Chewy"/>
              <a:buChar char="●"/>
            </a:pPr>
            <a:r>
              <a:rPr lang="en" sz="1800">
                <a:solidFill>
                  <a:schemeClr val="dk2"/>
                </a:solidFill>
                <a:latin typeface="Chewy"/>
                <a:ea typeface="Chewy"/>
                <a:cs typeface="Chewy"/>
                <a:sym typeface="Chewy"/>
              </a:rPr>
              <a:t>Some communities were very underrepresented</a:t>
            </a:r>
            <a:endParaRPr sz="1800">
              <a:solidFill>
                <a:schemeClr val="dk2"/>
              </a:solidFill>
              <a:latin typeface="Chewy"/>
              <a:ea typeface="Chewy"/>
              <a:cs typeface="Chewy"/>
              <a:sym typeface="Chewy"/>
            </a:endParaRPr>
          </a:p>
          <a:p>
            <a:pPr marL="457200" lvl="0" indent="-342900" algn="l" rtl="0">
              <a:spcBef>
                <a:spcPts val="0"/>
              </a:spcBef>
              <a:spcAft>
                <a:spcPts val="0"/>
              </a:spcAft>
              <a:buClr>
                <a:schemeClr val="dk2"/>
              </a:buClr>
              <a:buSzPts val="1800"/>
              <a:buFont typeface="Chewy"/>
              <a:buChar char="●"/>
            </a:pPr>
            <a:r>
              <a:rPr lang="en" sz="1800">
                <a:solidFill>
                  <a:schemeClr val="dk2"/>
                </a:solidFill>
                <a:latin typeface="Chewy"/>
                <a:ea typeface="Chewy"/>
                <a:cs typeface="Chewy"/>
                <a:sym typeface="Chewy"/>
              </a:rPr>
              <a:t>Chatham-Kent!!</a:t>
            </a:r>
            <a:endParaRPr sz="1800">
              <a:solidFill>
                <a:schemeClr val="dk2"/>
              </a:solidFill>
              <a:latin typeface="Chewy"/>
              <a:ea typeface="Chewy"/>
              <a:cs typeface="Chewy"/>
              <a:sym typeface="Chewy"/>
            </a:endParaRPr>
          </a:p>
        </p:txBody>
      </p:sp>
      <p:pic>
        <p:nvPicPr>
          <p:cNvPr id="262" name="Google Shape;262;p22"/>
          <p:cNvPicPr preferRelativeResize="0"/>
          <p:nvPr/>
        </p:nvPicPr>
        <p:blipFill>
          <a:blip r:embed="rId3">
            <a:alphaModFix/>
          </a:blip>
          <a:stretch>
            <a:fillRect/>
          </a:stretch>
        </p:blipFill>
        <p:spPr>
          <a:xfrm>
            <a:off x="105600" y="1704500"/>
            <a:ext cx="6378102" cy="3254462"/>
          </a:xfrm>
          <a:prstGeom prst="rect">
            <a:avLst/>
          </a:prstGeom>
          <a:noFill/>
          <a:ln w="19050" cap="flat" cmpd="sng">
            <a:solidFill>
              <a:srgbClr val="1B584C"/>
            </a:solidFill>
            <a:prstDash val="solid"/>
            <a:round/>
            <a:headEnd type="none" w="sm" len="sm"/>
            <a:tailEnd type="none" w="sm" len="sm"/>
          </a:ln>
        </p:spPr>
      </p:pic>
      <p:pic>
        <p:nvPicPr>
          <p:cNvPr id="263" name="Google Shape;263;p22"/>
          <p:cNvPicPr preferRelativeResize="0"/>
          <p:nvPr/>
        </p:nvPicPr>
        <p:blipFill>
          <a:blip r:embed="rId4">
            <a:alphaModFix/>
          </a:blip>
          <a:stretch>
            <a:fillRect/>
          </a:stretch>
        </p:blipFill>
        <p:spPr>
          <a:xfrm>
            <a:off x="6161750" y="72125"/>
            <a:ext cx="2935800" cy="1775725"/>
          </a:xfrm>
          <a:prstGeom prst="rect">
            <a:avLst/>
          </a:prstGeom>
          <a:noFill/>
          <a:ln w="19050" cap="flat" cmpd="sng">
            <a:solidFill>
              <a:srgbClr val="1B584C"/>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CCE"/>
        </a:solidFill>
        <a:effectLst/>
      </p:bgPr>
    </p:bg>
    <p:spTree>
      <p:nvGrpSpPr>
        <p:cNvPr id="1" name="Shape 267"/>
        <p:cNvGrpSpPr/>
        <p:nvPr/>
      </p:nvGrpSpPr>
      <p:grpSpPr>
        <a:xfrm>
          <a:off x="0" y="0"/>
          <a:ext cx="0" cy="0"/>
          <a:chOff x="0" y="0"/>
          <a:chExt cx="0" cy="0"/>
        </a:xfrm>
      </p:grpSpPr>
      <p:sp>
        <p:nvSpPr>
          <p:cNvPr id="268" name="Google Shape;268;p23"/>
          <p:cNvSpPr txBox="1"/>
          <p:nvPr/>
        </p:nvSpPr>
        <p:spPr>
          <a:xfrm>
            <a:off x="79100" y="108150"/>
            <a:ext cx="893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Hypothesis #1:</a:t>
            </a:r>
            <a:endParaRPr sz="3000">
              <a:solidFill>
                <a:srgbClr val="1B584C"/>
              </a:solidFill>
              <a:latin typeface="Chewy"/>
              <a:ea typeface="Chewy"/>
              <a:cs typeface="Chewy"/>
              <a:sym typeface="Chewy"/>
            </a:endParaRPr>
          </a:p>
        </p:txBody>
      </p:sp>
      <p:sp>
        <p:nvSpPr>
          <p:cNvPr id="269" name="Google Shape;269;p23"/>
          <p:cNvSpPr txBox="1"/>
          <p:nvPr/>
        </p:nvSpPr>
        <p:spPr>
          <a:xfrm>
            <a:off x="180675" y="887675"/>
            <a:ext cx="8124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Chewy"/>
                <a:ea typeface="Chewy"/>
                <a:cs typeface="Chewy"/>
                <a:sym typeface="Chewy"/>
              </a:rPr>
              <a:t>Is there an effect of time on EAB detection?</a:t>
            </a:r>
            <a:endParaRPr sz="1800">
              <a:solidFill>
                <a:schemeClr val="dk2"/>
              </a:solidFill>
              <a:latin typeface="Chewy"/>
              <a:ea typeface="Chewy"/>
              <a:cs typeface="Chewy"/>
              <a:sym typeface="Chewy"/>
            </a:endParaRPr>
          </a:p>
          <a:p>
            <a:pPr marL="457200" lvl="0" indent="-342900" algn="l" rtl="0">
              <a:spcBef>
                <a:spcPts val="0"/>
              </a:spcBef>
              <a:spcAft>
                <a:spcPts val="0"/>
              </a:spcAft>
              <a:buClr>
                <a:schemeClr val="dk2"/>
              </a:buClr>
              <a:buSzPts val="1800"/>
              <a:buFont typeface="Courgette"/>
              <a:buChar char="-"/>
            </a:pPr>
            <a:r>
              <a:rPr lang="en" sz="1800">
                <a:solidFill>
                  <a:schemeClr val="dk2"/>
                </a:solidFill>
                <a:latin typeface="Courgette"/>
                <a:ea typeface="Courgette"/>
                <a:cs typeface="Courgette"/>
                <a:sym typeface="Courgette"/>
              </a:rPr>
              <a:t>glm(as.factor(result)~year, family = binomial, data = ont_eab_data)</a:t>
            </a:r>
            <a:endParaRPr sz="1800">
              <a:solidFill>
                <a:schemeClr val="dk2"/>
              </a:solidFill>
              <a:latin typeface="Courgette"/>
              <a:ea typeface="Courgette"/>
              <a:cs typeface="Courgette"/>
              <a:sym typeface="Courgette"/>
            </a:endParaRPr>
          </a:p>
          <a:p>
            <a:pPr marL="0" lvl="0" indent="0" algn="l" rtl="0">
              <a:spcBef>
                <a:spcPts val="0"/>
              </a:spcBef>
              <a:spcAft>
                <a:spcPts val="0"/>
              </a:spcAft>
              <a:buNone/>
            </a:pPr>
            <a:endParaRPr sz="1800">
              <a:solidFill>
                <a:schemeClr val="dk2"/>
              </a:solidFill>
              <a:latin typeface="Chewy"/>
              <a:ea typeface="Chewy"/>
              <a:cs typeface="Chewy"/>
              <a:sym typeface="Chewy"/>
            </a:endParaRPr>
          </a:p>
        </p:txBody>
      </p:sp>
      <p:pic>
        <p:nvPicPr>
          <p:cNvPr id="270" name="Google Shape;270;p23"/>
          <p:cNvPicPr preferRelativeResize="0"/>
          <p:nvPr/>
        </p:nvPicPr>
        <p:blipFill>
          <a:blip r:embed="rId3">
            <a:alphaModFix/>
          </a:blip>
          <a:stretch>
            <a:fillRect/>
          </a:stretch>
        </p:blipFill>
        <p:spPr>
          <a:xfrm>
            <a:off x="180675" y="2036500"/>
            <a:ext cx="4620800" cy="2415175"/>
          </a:xfrm>
          <a:prstGeom prst="rect">
            <a:avLst/>
          </a:prstGeom>
          <a:noFill/>
          <a:ln>
            <a:noFill/>
          </a:ln>
        </p:spPr>
      </p:pic>
      <p:sp>
        <p:nvSpPr>
          <p:cNvPr id="271" name="Google Shape;271;p23"/>
          <p:cNvSpPr txBox="1"/>
          <p:nvPr/>
        </p:nvSpPr>
        <p:spPr>
          <a:xfrm>
            <a:off x="133725" y="749100"/>
            <a:ext cx="8218800" cy="1015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Chewy"/>
                <a:ea typeface="Chewy"/>
                <a:cs typeface="Chewy"/>
                <a:sym typeface="Chewy"/>
              </a:rPr>
              <a:t>Is there an effect of time on EAB detection</a:t>
            </a:r>
            <a:r>
              <a:rPr lang="en" sz="1800">
                <a:solidFill>
                  <a:schemeClr val="dk2"/>
                </a:solidFill>
                <a:highlight>
                  <a:schemeClr val="accent6"/>
                </a:highlight>
                <a:latin typeface="Chewy"/>
                <a:ea typeface="Chewy"/>
                <a:cs typeface="Chewy"/>
                <a:sym typeface="Chewy"/>
              </a:rPr>
              <a:t> by community?</a:t>
            </a:r>
            <a:endParaRPr sz="1800">
              <a:solidFill>
                <a:schemeClr val="dk2"/>
              </a:solidFill>
              <a:highlight>
                <a:schemeClr val="accent6"/>
              </a:highlight>
              <a:latin typeface="Chewy"/>
              <a:ea typeface="Chewy"/>
              <a:cs typeface="Chewy"/>
              <a:sym typeface="Chewy"/>
            </a:endParaRPr>
          </a:p>
          <a:p>
            <a:pPr marL="457200" lvl="0" indent="-342900" algn="l" rtl="0">
              <a:spcBef>
                <a:spcPts val="0"/>
              </a:spcBef>
              <a:spcAft>
                <a:spcPts val="0"/>
              </a:spcAft>
              <a:buClr>
                <a:schemeClr val="dk2"/>
              </a:buClr>
              <a:buSzPts val="1800"/>
              <a:buFont typeface="Courgette"/>
              <a:buChar char="-"/>
            </a:pPr>
            <a:r>
              <a:rPr lang="en" sz="1800">
                <a:solidFill>
                  <a:schemeClr val="dk2"/>
                </a:solidFill>
                <a:latin typeface="Courgette"/>
                <a:ea typeface="Courgette"/>
                <a:cs typeface="Courgette"/>
                <a:sym typeface="Courgette"/>
              </a:rPr>
              <a:t>glm(as.factor(result)~year*community, family = binomial, data = ont_eab_data)</a:t>
            </a:r>
            <a:endParaRPr sz="1800">
              <a:solidFill>
                <a:schemeClr val="dk2"/>
              </a:solidFill>
              <a:latin typeface="Chewy"/>
              <a:ea typeface="Chewy"/>
              <a:cs typeface="Chewy"/>
              <a:sym typeface="Chewy"/>
            </a:endParaRPr>
          </a:p>
        </p:txBody>
      </p:sp>
      <p:sp>
        <p:nvSpPr>
          <p:cNvPr id="272" name="Google Shape;272;p23"/>
          <p:cNvSpPr/>
          <p:nvPr/>
        </p:nvSpPr>
        <p:spPr>
          <a:xfrm>
            <a:off x="193400" y="2046250"/>
            <a:ext cx="4620900" cy="241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ewy"/>
              <a:ea typeface="Chewy"/>
              <a:cs typeface="Chewy"/>
              <a:sym typeface="Chewy"/>
            </a:endParaRPr>
          </a:p>
        </p:txBody>
      </p:sp>
      <p:pic>
        <p:nvPicPr>
          <p:cNvPr id="273" name="Google Shape;273;p23"/>
          <p:cNvPicPr preferRelativeResize="0"/>
          <p:nvPr/>
        </p:nvPicPr>
        <p:blipFill>
          <a:blip r:embed="rId4">
            <a:alphaModFix/>
          </a:blip>
          <a:stretch>
            <a:fillRect/>
          </a:stretch>
        </p:blipFill>
        <p:spPr>
          <a:xfrm>
            <a:off x="193450" y="2934951"/>
            <a:ext cx="4620799" cy="1526606"/>
          </a:xfrm>
          <a:prstGeom prst="rect">
            <a:avLst/>
          </a:prstGeom>
          <a:noFill/>
          <a:ln>
            <a:noFill/>
          </a:ln>
        </p:spPr>
      </p:pic>
      <p:sp>
        <p:nvSpPr>
          <p:cNvPr id="274" name="Google Shape;274;p23"/>
          <p:cNvSpPr txBox="1"/>
          <p:nvPr/>
        </p:nvSpPr>
        <p:spPr>
          <a:xfrm>
            <a:off x="1014025" y="2271725"/>
            <a:ext cx="2642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0000"/>
                </a:solidFill>
                <a:latin typeface="Chewy"/>
                <a:ea typeface="Chewy"/>
                <a:cs typeface="Chewy"/>
                <a:sym typeface="Chewy"/>
              </a:rPr>
              <a:t>No Significant Coefficients</a:t>
            </a:r>
            <a:endParaRPr sz="1800">
              <a:solidFill>
                <a:srgbClr val="FF0000"/>
              </a:solidFill>
              <a:latin typeface="Chewy"/>
              <a:ea typeface="Chewy"/>
              <a:cs typeface="Chewy"/>
              <a:sym typeface="Chew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4"/>
          <p:cNvSpPr txBox="1"/>
          <p:nvPr/>
        </p:nvSpPr>
        <p:spPr>
          <a:xfrm>
            <a:off x="1410890" y="416600"/>
            <a:ext cx="6322200" cy="701400"/>
          </a:xfrm>
          <a:prstGeom prst="rect">
            <a:avLst/>
          </a:prstGeom>
          <a:noFill/>
          <a:ln>
            <a:noFill/>
          </a:ln>
        </p:spPr>
        <p:txBody>
          <a:bodyPr spcFirstLastPara="1" wrap="square" lIns="0" tIns="0" rIns="0" bIns="0" anchor="t" anchorCtr="0">
            <a:spAutoFit/>
          </a:bodyPr>
          <a:lstStyle/>
          <a:p>
            <a:pPr marL="0" marR="0" lvl="0" indent="0" algn="ctr" rtl="0">
              <a:lnSpc>
                <a:spcPct val="93000"/>
              </a:lnSpc>
              <a:spcBef>
                <a:spcPts val="0"/>
              </a:spcBef>
              <a:spcAft>
                <a:spcPts val="0"/>
              </a:spcAft>
              <a:buNone/>
            </a:pPr>
            <a:r>
              <a:rPr lang="en" sz="4900">
                <a:solidFill>
                  <a:srgbClr val="1B584C"/>
                </a:solidFill>
                <a:latin typeface="Chewy"/>
                <a:ea typeface="Chewy"/>
                <a:cs typeface="Chewy"/>
                <a:sym typeface="Chewy"/>
              </a:rPr>
              <a:t>Hypothesis #1 Results</a:t>
            </a:r>
            <a:endParaRPr sz="700">
              <a:solidFill>
                <a:srgbClr val="1B584C"/>
              </a:solidFill>
            </a:endParaRPr>
          </a:p>
        </p:txBody>
      </p:sp>
      <p:sp>
        <p:nvSpPr>
          <p:cNvPr id="280" name="Google Shape;280;p24"/>
          <p:cNvSpPr txBox="1"/>
          <p:nvPr/>
        </p:nvSpPr>
        <p:spPr>
          <a:xfrm>
            <a:off x="187200" y="1373100"/>
            <a:ext cx="8769600" cy="27690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100">
                <a:solidFill>
                  <a:schemeClr val="dk2"/>
                </a:solidFill>
                <a:latin typeface="Courgette"/>
                <a:ea typeface="Courgette"/>
                <a:cs typeface="Courgette"/>
                <a:sym typeface="Courgette"/>
              </a:rPr>
              <a:t>Hypothesis 1: Detection of EAB through time</a:t>
            </a:r>
            <a:endParaRPr sz="2100">
              <a:solidFill>
                <a:schemeClr val="dk2"/>
              </a:solidFill>
              <a:latin typeface="Courgette"/>
              <a:ea typeface="Courgette"/>
              <a:cs typeface="Courgette"/>
              <a:sym typeface="Courgette"/>
            </a:endParaRPr>
          </a:p>
          <a:p>
            <a:pPr marL="457200" lvl="0" indent="-361950" algn="l" rtl="0">
              <a:lnSpc>
                <a:spcPct val="115000"/>
              </a:lnSpc>
              <a:spcBef>
                <a:spcPts val="0"/>
              </a:spcBef>
              <a:spcAft>
                <a:spcPts val="0"/>
              </a:spcAft>
              <a:buClr>
                <a:schemeClr val="dk2"/>
              </a:buClr>
              <a:buSzPts val="2100"/>
              <a:buFont typeface="Courgette"/>
              <a:buChar char="-"/>
            </a:pPr>
            <a:r>
              <a:rPr lang="en" sz="2100">
                <a:solidFill>
                  <a:schemeClr val="dk2"/>
                </a:solidFill>
                <a:latin typeface="Courgette"/>
                <a:ea typeface="Courgette"/>
                <a:cs typeface="Courgette"/>
                <a:sym typeface="Courgette"/>
              </a:rPr>
              <a:t>Recall Prediction: </a:t>
            </a:r>
            <a:r>
              <a:rPr lang="en" sz="2100" b="1">
                <a:solidFill>
                  <a:schemeClr val="dk2"/>
                </a:solidFill>
                <a:latin typeface="Courgette"/>
                <a:ea typeface="Courgette"/>
                <a:cs typeface="Courgette"/>
                <a:sym typeface="Courgette"/>
              </a:rPr>
              <a:t>If time has an effect on the detection of EABs, we would expect to see </a:t>
            </a:r>
            <a:r>
              <a:rPr lang="en" sz="2100" b="1">
                <a:solidFill>
                  <a:schemeClr val="dk2"/>
                </a:solidFill>
                <a:highlight>
                  <a:srgbClr val="F6FF43"/>
                </a:highlight>
                <a:latin typeface="Courgette"/>
                <a:ea typeface="Courgette"/>
                <a:cs typeface="Courgette"/>
                <a:sym typeface="Courgette"/>
              </a:rPr>
              <a:t>more detections </a:t>
            </a:r>
            <a:r>
              <a:rPr lang="en" sz="2100" b="1">
                <a:solidFill>
                  <a:schemeClr val="dk2"/>
                </a:solidFill>
                <a:latin typeface="Courgette"/>
                <a:ea typeface="Courgette"/>
                <a:cs typeface="Courgette"/>
                <a:sym typeface="Courgette"/>
              </a:rPr>
              <a:t>of EABs in later years compared to earlier years</a:t>
            </a:r>
            <a:endParaRPr sz="2100" b="1">
              <a:solidFill>
                <a:schemeClr val="dk2"/>
              </a:solidFill>
              <a:latin typeface="Courgette"/>
              <a:ea typeface="Courgette"/>
              <a:cs typeface="Courgette"/>
              <a:sym typeface="Courgette"/>
            </a:endParaRPr>
          </a:p>
          <a:p>
            <a:pPr marL="457200" lvl="0" indent="-361950" algn="l" rtl="0">
              <a:lnSpc>
                <a:spcPct val="115000"/>
              </a:lnSpc>
              <a:spcBef>
                <a:spcPts val="0"/>
              </a:spcBef>
              <a:spcAft>
                <a:spcPts val="0"/>
              </a:spcAft>
              <a:buClr>
                <a:schemeClr val="dk2"/>
              </a:buClr>
              <a:buSzPts val="2100"/>
              <a:buFont typeface="Courgette"/>
              <a:buChar char="-"/>
            </a:pPr>
            <a:r>
              <a:rPr lang="en" sz="2100">
                <a:solidFill>
                  <a:schemeClr val="dk2"/>
                </a:solidFill>
                <a:latin typeface="Courgette"/>
                <a:ea typeface="Courgette"/>
                <a:cs typeface="Courgette"/>
                <a:sym typeface="Courgette"/>
              </a:rPr>
              <a:t>Trend in data for earlier years</a:t>
            </a:r>
            <a:endParaRPr sz="2100">
              <a:solidFill>
                <a:schemeClr val="dk2"/>
              </a:solidFill>
              <a:latin typeface="Courgette"/>
              <a:ea typeface="Courgette"/>
              <a:cs typeface="Courgette"/>
              <a:sym typeface="Courgette"/>
            </a:endParaRPr>
          </a:p>
          <a:p>
            <a:pPr marL="457200" lvl="0" indent="-361950" algn="l" rtl="0">
              <a:lnSpc>
                <a:spcPct val="115000"/>
              </a:lnSpc>
              <a:spcBef>
                <a:spcPts val="0"/>
              </a:spcBef>
              <a:spcAft>
                <a:spcPts val="0"/>
              </a:spcAft>
              <a:buClr>
                <a:schemeClr val="dk2"/>
              </a:buClr>
              <a:buSzPts val="2100"/>
              <a:buFont typeface="Courgette"/>
              <a:buChar char="-"/>
            </a:pPr>
            <a:r>
              <a:rPr lang="en" sz="2100">
                <a:solidFill>
                  <a:schemeClr val="dk2"/>
                </a:solidFill>
                <a:highlight>
                  <a:srgbClr val="F4CCCC"/>
                </a:highlight>
                <a:latin typeface="Courgette"/>
                <a:ea typeface="Courgette"/>
                <a:cs typeface="Courgette"/>
                <a:sym typeface="Courgette"/>
              </a:rPr>
              <a:t>Fail to reject the null</a:t>
            </a:r>
            <a:endParaRPr sz="2100">
              <a:solidFill>
                <a:schemeClr val="dk2"/>
              </a:solidFill>
              <a:highlight>
                <a:srgbClr val="F4CCCC"/>
              </a:highlight>
              <a:latin typeface="Courgette"/>
              <a:ea typeface="Courgette"/>
              <a:cs typeface="Courgette"/>
              <a:sym typeface="Courgette"/>
            </a:endParaRPr>
          </a:p>
          <a:p>
            <a:pPr marL="457200" lvl="0" indent="0" algn="l" rtl="0">
              <a:lnSpc>
                <a:spcPct val="115000"/>
              </a:lnSpc>
              <a:spcBef>
                <a:spcPts val="0"/>
              </a:spcBef>
              <a:spcAft>
                <a:spcPts val="0"/>
              </a:spcAft>
              <a:buNone/>
            </a:pPr>
            <a:endParaRPr sz="2300">
              <a:solidFill>
                <a:schemeClr val="dk2"/>
              </a:solidFill>
              <a:latin typeface="Courgette"/>
              <a:ea typeface="Courgette"/>
              <a:cs typeface="Courgette"/>
              <a:sym typeface="Courgett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p:nvPr/>
        </p:nvSpPr>
        <p:spPr>
          <a:xfrm>
            <a:off x="217100" y="773425"/>
            <a:ext cx="8637000" cy="34389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3600">
                <a:solidFill>
                  <a:srgbClr val="1B584C"/>
                </a:solidFill>
                <a:latin typeface="Chewy"/>
                <a:ea typeface="Chewy"/>
                <a:cs typeface="Chewy"/>
                <a:sym typeface="Chewy"/>
              </a:rPr>
              <a:t>Hypothesis #2: </a:t>
            </a:r>
            <a:endParaRPr sz="3600">
              <a:solidFill>
                <a:srgbClr val="1B584C"/>
              </a:solidFill>
              <a:latin typeface="Chewy"/>
              <a:ea typeface="Chewy"/>
              <a:cs typeface="Chewy"/>
              <a:sym typeface="Chewy"/>
            </a:endParaRPr>
          </a:p>
          <a:p>
            <a:pPr marL="0" lvl="0" indent="0" algn="ctr" rtl="0">
              <a:spcBef>
                <a:spcPts val="0"/>
              </a:spcBef>
              <a:spcAft>
                <a:spcPts val="0"/>
              </a:spcAft>
              <a:buClr>
                <a:schemeClr val="dk2"/>
              </a:buClr>
              <a:buSzPts val="1100"/>
              <a:buFont typeface="Arial"/>
              <a:buNone/>
            </a:pPr>
            <a:r>
              <a:rPr lang="en" sz="2977">
                <a:solidFill>
                  <a:srgbClr val="1B584C"/>
                </a:solidFill>
                <a:latin typeface="Chewy"/>
                <a:ea typeface="Chewy"/>
                <a:cs typeface="Chewy"/>
                <a:sym typeface="Chewy"/>
              </a:rPr>
              <a:t>Population densities of Ontario communities impact EAB detection.</a:t>
            </a:r>
            <a:endParaRPr sz="2977">
              <a:solidFill>
                <a:srgbClr val="1B584C"/>
              </a:solidFill>
              <a:latin typeface="Chewy"/>
              <a:ea typeface="Chewy"/>
              <a:cs typeface="Chewy"/>
              <a:sym typeface="Chew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CCE"/>
        </a:solidFill>
        <a:effectLst/>
      </p:bgPr>
    </p:bg>
    <p:spTree>
      <p:nvGrpSpPr>
        <p:cNvPr id="1" name="Shape 289"/>
        <p:cNvGrpSpPr/>
        <p:nvPr/>
      </p:nvGrpSpPr>
      <p:grpSpPr>
        <a:xfrm>
          <a:off x="0" y="0"/>
          <a:ext cx="0" cy="0"/>
          <a:chOff x="0" y="0"/>
          <a:chExt cx="0" cy="0"/>
        </a:xfrm>
      </p:grpSpPr>
      <p:sp>
        <p:nvSpPr>
          <p:cNvPr id="290" name="Google Shape;290;p26"/>
          <p:cNvSpPr txBox="1"/>
          <p:nvPr/>
        </p:nvSpPr>
        <p:spPr>
          <a:xfrm>
            <a:off x="79100" y="108150"/>
            <a:ext cx="893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Hypothesis #2:  </a:t>
            </a:r>
            <a:endParaRPr sz="3000">
              <a:solidFill>
                <a:srgbClr val="1B584C"/>
              </a:solidFill>
              <a:latin typeface="Chewy"/>
              <a:ea typeface="Chewy"/>
              <a:cs typeface="Chewy"/>
              <a:sym typeface="Chewy"/>
            </a:endParaRPr>
          </a:p>
        </p:txBody>
      </p:sp>
      <p:pic>
        <p:nvPicPr>
          <p:cNvPr id="291" name="Google Shape;291;p26"/>
          <p:cNvPicPr preferRelativeResize="0"/>
          <p:nvPr/>
        </p:nvPicPr>
        <p:blipFill>
          <a:blip r:embed="rId3">
            <a:alphaModFix/>
          </a:blip>
          <a:stretch>
            <a:fillRect/>
          </a:stretch>
        </p:blipFill>
        <p:spPr>
          <a:xfrm>
            <a:off x="108250" y="1040075"/>
            <a:ext cx="7895549" cy="3986100"/>
          </a:xfrm>
          <a:prstGeom prst="rect">
            <a:avLst/>
          </a:prstGeom>
          <a:noFill/>
          <a:ln w="19050" cap="flat" cmpd="sng">
            <a:solidFill>
              <a:srgbClr val="1B584C"/>
            </a:solidFill>
            <a:prstDash val="solid"/>
            <a:round/>
            <a:headEnd type="none" w="sm" len="sm"/>
            <a:tailEnd type="none" w="sm" len="sm"/>
          </a:ln>
        </p:spPr>
      </p:pic>
      <p:sp>
        <p:nvSpPr>
          <p:cNvPr id="292" name="Google Shape;292;p26"/>
          <p:cNvSpPr/>
          <p:nvPr/>
        </p:nvSpPr>
        <p:spPr>
          <a:xfrm>
            <a:off x="6602327" y="31949"/>
            <a:ext cx="2541672" cy="1866780"/>
          </a:xfrm>
          <a:prstGeom prst="cloud">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hewy"/>
                <a:ea typeface="Chewy"/>
                <a:cs typeface="Chewy"/>
                <a:sym typeface="Chewy"/>
              </a:rPr>
              <a:t>Latitude and longitude coordinates correlate with community type (rural or urban) in Ontario</a:t>
            </a:r>
            <a:endParaRPr>
              <a:latin typeface="Chewy"/>
              <a:ea typeface="Chewy"/>
              <a:cs typeface="Chewy"/>
              <a:sym typeface="Chew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CCE"/>
        </a:solidFill>
        <a:effectLst/>
      </p:bgPr>
    </p:bg>
    <p:spTree>
      <p:nvGrpSpPr>
        <p:cNvPr id="1" name="Shape 296"/>
        <p:cNvGrpSpPr/>
        <p:nvPr/>
      </p:nvGrpSpPr>
      <p:grpSpPr>
        <a:xfrm>
          <a:off x="0" y="0"/>
          <a:ext cx="0" cy="0"/>
          <a:chOff x="0" y="0"/>
          <a:chExt cx="0" cy="0"/>
        </a:xfrm>
      </p:grpSpPr>
      <p:sp>
        <p:nvSpPr>
          <p:cNvPr id="297" name="Google Shape;297;p27"/>
          <p:cNvSpPr txBox="1"/>
          <p:nvPr/>
        </p:nvSpPr>
        <p:spPr>
          <a:xfrm>
            <a:off x="79100" y="108150"/>
            <a:ext cx="893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Hypothesis #2: </a:t>
            </a:r>
            <a:endParaRPr sz="3000">
              <a:solidFill>
                <a:srgbClr val="1B584C"/>
              </a:solidFill>
              <a:latin typeface="Chewy"/>
              <a:ea typeface="Chewy"/>
              <a:cs typeface="Chewy"/>
              <a:sym typeface="Chewy"/>
            </a:endParaRPr>
          </a:p>
        </p:txBody>
      </p:sp>
      <p:pic>
        <p:nvPicPr>
          <p:cNvPr id="298" name="Google Shape;298;p27"/>
          <p:cNvPicPr preferRelativeResize="0"/>
          <p:nvPr/>
        </p:nvPicPr>
        <p:blipFill>
          <a:blip r:embed="rId3">
            <a:alphaModFix/>
          </a:blip>
          <a:stretch>
            <a:fillRect/>
          </a:stretch>
        </p:blipFill>
        <p:spPr>
          <a:xfrm>
            <a:off x="686175" y="830850"/>
            <a:ext cx="7877999" cy="4021500"/>
          </a:xfrm>
          <a:prstGeom prst="rect">
            <a:avLst/>
          </a:prstGeom>
          <a:noFill/>
          <a:ln w="19050" cap="flat" cmpd="sng">
            <a:solidFill>
              <a:srgbClr val="1B584C"/>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3" name="Google Shape;303;p28"/>
          <p:cNvSpPr txBox="1"/>
          <p:nvPr/>
        </p:nvSpPr>
        <p:spPr>
          <a:xfrm>
            <a:off x="211200" y="267725"/>
            <a:ext cx="893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Hypothesis #2: </a:t>
            </a:r>
            <a:endParaRPr sz="2400">
              <a:solidFill>
                <a:srgbClr val="1B584C"/>
              </a:solidFill>
              <a:latin typeface="Chewy"/>
              <a:ea typeface="Chewy"/>
              <a:cs typeface="Chewy"/>
              <a:sym typeface="Chewy"/>
            </a:endParaRPr>
          </a:p>
        </p:txBody>
      </p:sp>
      <p:sp>
        <p:nvSpPr>
          <p:cNvPr id="304" name="Google Shape;304;p28"/>
          <p:cNvSpPr txBox="1"/>
          <p:nvPr/>
        </p:nvSpPr>
        <p:spPr>
          <a:xfrm>
            <a:off x="4803675" y="221525"/>
            <a:ext cx="4097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Chewy"/>
              <a:ea typeface="Chewy"/>
              <a:cs typeface="Chewy"/>
              <a:sym typeface="Chewy"/>
            </a:endParaRPr>
          </a:p>
          <a:p>
            <a:pPr marL="0" lvl="0" indent="0" algn="l" rtl="0">
              <a:spcBef>
                <a:spcPts val="0"/>
              </a:spcBef>
              <a:spcAft>
                <a:spcPts val="0"/>
              </a:spcAft>
              <a:buNone/>
            </a:pPr>
            <a:r>
              <a:rPr lang="en" sz="1800">
                <a:solidFill>
                  <a:schemeClr val="dk2"/>
                </a:solidFill>
                <a:latin typeface="Chewy"/>
                <a:ea typeface="Chewy"/>
                <a:cs typeface="Chewy"/>
                <a:sym typeface="Chewy"/>
              </a:rPr>
              <a:t>Model: community type on EAB detection</a:t>
            </a:r>
            <a:endParaRPr sz="1800">
              <a:solidFill>
                <a:schemeClr val="dk2"/>
              </a:solidFill>
              <a:latin typeface="Chewy"/>
              <a:ea typeface="Chewy"/>
              <a:cs typeface="Chewy"/>
              <a:sym typeface="Chewy"/>
            </a:endParaRPr>
          </a:p>
        </p:txBody>
      </p:sp>
      <p:sp>
        <p:nvSpPr>
          <p:cNvPr id="305" name="Google Shape;305;p28"/>
          <p:cNvSpPr/>
          <p:nvPr/>
        </p:nvSpPr>
        <p:spPr>
          <a:xfrm>
            <a:off x="810650" y="1375375"/>
            <a:ext cx="3446496" cy="2726244"/>
          </a:xfrm>
          <a:prstGeom prst="cloud">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hewy"/>
                <a:ea typeface="Chewy"/>
                <a:cs typeface="Chewy"/>
                <a:sym typeface="Chewy"/>
              </a:rPr>
              <a:t>Out of 38,001 observations, 31,765 were from rural communities while only 6,236 were from urban communities </a:t>
            </a:r>
            <a:endParaRPr>
              <a:latin typeface="Chewy"/>
              <a:ea typeface="Chewy"/>
              <a:cs typeface="Chewy"/>
              <a:sym typeface="Chewy"/>
            </a:endParaRPr>
          </a:p>
        </p:txBody>
      </p:sp>
      <p:pic>
        <p:nvPicPr>
          <p:cNvPr id="306" name="Google Shape;306;p28"/>
          <p:cNvPicPr preferRelativeResize="0"/>
          <p:nvPr/>
        </p:nvPicPr>
        <p:blipFill rotWithShape="1">
          <a:blip r:embed="rId3">
            <a:alphaModFix/>
          </a:blip>
          <a:srcRect t="11894"/>
          <a:stretch/>
        </p:blipFill>
        <p:spPr>
          <a:xfrm>
            <a:off x="4642575" y="1222975"/>
            <a:ext cx="4419599" cy="3702250"/>
          </a:xfrm>
          <a:prstGeom prst="rect">
            <a:avLst/>
          </a:prstGeom>
          <a:noFill/>
          <a:ln w="19050" cap="flat" cmpd="sng">
            <a:solidFill>
              <a:srgbClr val="1B584C"/>
            </a:solidFill>
            <a:prstDash val="solid"/>
            <a:round/>
            <a:headEnd type="none" w="sm" len="sm"/>
            <a:tailEnd type="none" w="sm" len="sm"/>
          </a:ln>
        </p:spPr>
      </p:pic>
      <p:pic>
        <p:nvPicPr>
          <p:cNvPr id="307" name="Google Shape;307;p28"/>
          <p:cNvPicPr preferRelativeResize="0"/>
          <p:nvPr/>
        </p:nvPicPr>
        <p:blipFill rotWithShape="1">
          <a:blip r:embed="rId3">
            <a:alphaModFix/>
          </a:blip>
          <a:srcRect r="55557" b="86768"/>
          <a:stretch/>
        </p:blipFill>
        <p:spPr>
          <a:xfrm>
            <a:off x="323750" y="4300388"/>
            <a:ext cx="1964200" cy="556000"/>
          </a:xfrm>
          <a:prstGeom prst="rect">
            <a:avLst/>
          </a:prstGeom>
          <a:noFill/>
          <a:ln w="19050" cap="flat" cmpd="sng">
            <a:solidFill>
              <a:srgbClr val="1B584C"/>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1"/>
        <p:cNvGrpSpPr/>
        <p:nvPr/>
      </p:nvGrpSpPr>
      <p:grpSpPr>
        <a:xfrm>
          <a:off x="0" y="0"/>
          <a:ext cx="0" cy="0"/>
          <a:chOff x="0" y="0"/>
          <a:chExt cx="0" cy="0"/>
        </a:xfrm>
      </p:grpSpPr>
      <p:sp>
        <p:nvSpPr>
          <p:cNvPr id="312" name="Google Shape;312;p29"/>
          <p:cNvSpPr txBox="1"/>
          <p:nvPr/>
        </p:nvSpPr>
        <p:spPr>
          <a:xfrm>
            <a:off x="105600" y="143125"/>
            <a:ext cx="893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Hypothesis #2: </a:t>
            </a:r>
            <a:endParaRPr sz="3000">
              <a:solidFill>
                <a:srgbClr val="1B584C"/>
              </a:solidFill>
              <a:latin typeface="Chewy"/>
              <a:ea typeface="Chewy"/>
              <a:cs typeface="Chewy"/>
              <a:sym typeface="Chewy"/>
            </a:endParaRPr>
          </a:p>
        </p:txBody>
      </p:sp>
      <p:pic>
        <p:nvPicPr>
          <p:cNvPr id="313" name="Google Shape;313;p29"/>
          <p:cNvPicPr preferRelativeResize="0"/>
          <p:nvPr/>
        </p:nvPicPr>
        <p:blipFill rotWithShape="1">
          <a:blip r:embed="rId3">
            <a:alphaModFix/>
          </a:blip>
          <a:srcRect t="1854" r="823"/>
          <a:stretch/>
        </p:blipFill>
        <p:spPr>
          <a:xfrm>
            <a:off x="317925" y="916700"/>
            <a:ext cx="7359874" cy="3806226"/>
          </a:xfrm>
          <a:prstGeom prst="rect">
            <a:avLst/>
          </a:prstGeom>
          <a:noFill/>
          <a:ln w="19050" cap="flat" cmpd="sng">
            <a:solidFill>
              <a:srgbClr val="1B584C"/>
            </a:solidFill>
            <a:prstDash val="solid"/>
            <a:round/>
            <a:headEnd type="none" w="sm" len="sm"/>
            <a:tailEnd type="none" w="sm" len="sm"/>
          </a:ln>
        </p:spPr>
      </p:pic>
      <p:pic>
        <p:nvPicPr>
          <p:cNvPr id="314" name="Google Shape;314;p29"/>
          <p:cNvPicPr preferRelativeResize="0"/>
          <p:nvPr/>
        </p:nvPicPr>
        <p:blipFill rotWithShape="1">
          <a:blip r:embed="rId4">
            <a:alphaModFix amt="92000"/>
          </a:blip>
          <a:srcRect l="16492" t="36230" r="69682" b="37850"/>
          <a:stretch/>
        </p:blipFill>
        <p:spPr>
          <a:xfrm>
            <a:off x="7993327" y="143127"/>
            <a:ext cx="874800" cy="1639800"/>
          </a:xfrm>
          <a:prstGeom prst="flowChartConnector">
            <a:avLst/>
          </a:prstGeom>
          <a:noFill/>
          <a:ln w="2857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pic>
        <p:nvPicPr>
          <p:cNvPr id="117" name="Google Shape;117;p12"/>
          <p:cNvPicPr preferRelativeResize="0"/>
          <p:nvPr/>
        </p:nvPicPr>
        <p:blipFill rotWithShape="1">
          <a:blip r:embed="rId3">
            <a:alphaModFix/>
          </a:blip>
          <a:srcRect l="12897" r="15566"/>
          <a:stretch/>
        </p:blipFill>
        <p:spPr>
          <a:xfrm>
            <a:off x="5365575" y="0"/>
            <a:ext cx="3785700" cy="5143500"/>
          </a:xfrm>
          <a:prstGeom prst="rect">
            <a:avLst/>
          </a:prstGeom>
          <a:noFill/>
          <a:ln>
            <a:noFill/>
          </a:ln>
        </p:spPr>
      </p:pic>
      <p:grpSp>
        <p:nvGrpSpPr>
          <p:cNvPr id="118" name="Google Shape;118;p12"/>
          <p:cNvGrpSpPr/>
          <p:nvPr/>
        </p:nvGrpSpPr>
        <p:grpSpPr>
          <a:xfrm>
            <a:off x="362125" y="1421850"/>
            <a:ext cx="4649717" cy="3637244"/>
            <a:chOff x="0" y="-38100"/>
            <a:chExt cx="3289972" cy="2638552"/>
          </a:xfrm>
        </p:grpSpPr>
        <p:sp>
          <p:nvSpPr>
            <p:cNvPr id="119" name="Google Shape;119;p12"/>
            <p:cNvSpPr/>
            <p:nvPr/>
          </p:nvSpPr>
          <p:spPr>
            <a:xfrm>
              <a:off x="0" y="0"/>
              <a:ext cx="3289972" cy="2600452"/>
            </a:xfrm>
            <a:custGeom>
              <a:avLst/>
              <a:gdLst/>
              <a:ahLst/>
              <a:cxnLst/>
              <a:rect l="l" t="t" r="r" b="b"/>
              <a:pathLst>
                <a:path w="3289972" h="2600452" extrusionOk="0">
                  <a:moveTo>
                    <a:pt x="53152" y="0"/>
                  </a:moveTo>
                  <a:lnTo>
                    <a:pt x="3236820" y="0"/>
                  </a:lnTo>
                  <a:cubicBezTo>
                    <a:pt x="3266175" y="0"/>
                    <a:pt x="3289972" y="23797"/>
                    <a:pt x="3289972" y="53152"/>
                  </a:cubicBezTo>
                  <a:lnTo>
                    <a:pt x="3289972" y="2547300"/>
                  </a:lnTo>
                  <a:cubicBezTo>
                    <a:pt x="3289972" y="2576655"/>
                    <a:pt x="3266175" y="2600452"/>
                    <a:pt x="3236820" y="2600452"/>
                  </a:cubicBezTo>
                  <a:lnTo>
                    <a:pt x="53152" y="2600452"/>
                  </a:lnTo>
                  <a:cubicBezTo>
                    <a:pt x="23797" y="2600452"/>
                    <a:pt x="0" y="2576655"/>
                    <a:pt x="0" y="2547300"/>
                  </a:cubicBezTo>
                  <a:lnTo>
                    <a:pt x="0" y="53152"/>
                  </a:lnTo>
                  <a:cubicBezTo>
                    <a:pt x="0" y="23797"/>
                    <a:pt x="23797" y="0"/>
                    <a:pt x="53152"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0" name="Google Shape;120;p12"/>
            <p:cNvSpPr txBox="1"/>
            <p:nvPr/>
          </p:nvSpPr>
          <p:spPr>
            <a:xfrm>
              <a:off x="0" y="-38100"/>
              <a:ext cx="3289972" cy="263855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1" name="Google Shape;121;p12"/>
          <p:cNvGrpSpPr/>
          <p:nvPr/>
        </p:nvGrpSpPr>
        <p:grpSpPr>
          <a:xfrm>
            <a:off x="232075" y="1285300"/>
            <a:ext cx="4649717" cy="3637244"/>
            <a:chOff x="0" y="-38100"/>
            <a:chExt cx="3289972" cy="2638552"/>
          </a:xfrm>
        </p:grpSpPr>
        <p:sp>
          <p:nvSpPr>
            <p:cNvPr id="122" name="Google Shape;122;p12"/>
            <p:cNvSpPr/>
            <p:nvPr/>
          </p:nvSpPr>
          <p:spPr>
            <a:xfrm>
              <a:off x="0" y="0"/>
              <a:ext cx="3289972" cy="2600452"/>
            </a:xfrm>
            <a:custGeom>
              <a:avLst/>
              <a:gdLst/>
              <a:ahLst/>
              <a:cxnLst/>
              <a:rect l="l" t="t" r="r" b="b"/>
              <a:pathLst>
                <a:path w="3289972" h="2600452" extrusionOk="0">
                  <a:moveTo>
                    <a:pt x="53152" y="0"/>
                  </a:moveTo>
                  <a:lnTo>
                    <a:pt x="3236820" y="0"/>
                  </a:lnTo>
                  <a:cubicBezTo>
                    <a:pt x="3266175" y="0"/>
                    <a:pt x="3289972" y="23797"/>
                    <a:pt x="3289972" y="53152"/>
                  </a:cubicBezTo>
                  <a:lnTo>
                    <a:pt x="3289972" y="2547300"/>
                  </a:lnTo>
                  <a:cubicBezTo>
                    <a:pt x="3289972" y="2576655"/>
                    <a:pt x="3266175" y="2600452"/>
                    <a:pt x="3236820" y="2600452"/>
                  </a:cubicBezTo>
                  <a:lnTo>
                    <a:pt x="53152" y="2600452"/>
                  </a:lnTo>
                  <a:cubicBezTo>
                    <a:pt x="23797" y="2600452"/>
                    <a:pt x="0" y="2576655"/>
                    <a:pt x="0" y="2547300"/>
                  </a:cubicBezTo>
                  <a:lnTo>
                    <a:pt x="0" y="53152"/>
                  </a:lnTo>
                  <a:cubicBezTo>
                    <a:pt x="0" y="23797"/>
                    <a:pt x="23797" y="0"/>
                    <a:pt x="53152" y="0"/>
                  </a:cubicBezTo>
                  <a:close/>
                </a:path>
              </a:pathLst>
            </a:custGeom>
            <a:solidFill>
              <a:srgbClr val="FFFFFF"/>
            </a:solidFill>
            <a:ln w="38100" cap="rnd"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3" name="Google Shape;123;p12"/>
            <p:cNvSpPr txBox="1"/>
            <p:nvPr/>
          </p:nvSpPr>
          <p:spPr>
            <a:xfrm>
              <a:off x="0" y="-38100"/>
              <a:ext cx="3289972" cy="2638552"/>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4" name="Google Shape;124;p12"/>
          <p:cNvSpPr txBox="1"/>
          <p:nvPr/>
        </p:nvSpPr>
        <p:spPr>
          <a:xfrm>
            <a:off x="670995" y="1317306"/>
            <a:ext cx="3065100" cy="1077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endParaRPr sz="700" b="1">
              <a:solidFill>
                <a:schemeClr val="dk2"/>
              </a:solidFill>
              <a:latin typeface="Delius"/>
              <a:ea typeface="Delius"/>
              <a:cs typeface="Delius"/>
              <a:sym typeface="Delius"/>
            </a:endParaRPr>
          </a:p>
        </p:txBody>
      </p:sp>
      <p:sp>
        <p:nvSpPr>
          <p:cNvPr id="125" name="Google Shape;125;p12"/>
          <p:cNvSpPr txBox="1"/>
          <p:nvPr/>
        </p:nvSpPr>
        <p:spPr>
          <a:xfrm>
            <a:off x="168575" y="181075"/>
            <a:ext cx="5007900" cy="959100"/>
          </a:xfrm>
          <a:prstGeom prst="rect">
            <a:avLst/>
          </a:prstGeom>
          <a:solidFill>
            <a:srgbClr val="1B584C"/>
          </a:solidFill>
          <a:ln>
            <a:noFill/>
          </a:ln>
        </p:spPr>
        <p:txBody>
          <a:bodyPr spcFirstLastPara="1" wrap="square" lIns="0" tIns="0" rIns="0" bIns="0" anchor="t" anchorCtr="0">
            <a:spAutoFit/>
          </a:bodyPr>
          <a:lstStyle/>
          <a:p>
            <a:pPr marL="0" marR="0" lvl="0" indent="0" algn="ctr" rtl="0">
              <a:lnSpc>
                <a:spcPct val="93000"/>
              </a:lnSpc>
              <a:spcBef>
                <a:spcPts val="0"/>
              </a:spcBef>
              <a:spcAft>
                <a:spcPts val="0"/>
              </a:spcAft>
              <a:buNone/>
            </a:pPr>
            <a:endParaRPr sz="900" b="1">
              <a:solidFill>
                <a:srgbClr val="FFFFFF"/>
              </a:solidFill>
              <a:latin typeface="Delius"/>
              <a:ea typeface="Delius"/>
              <a:cs typeface="Delius"/>
              <a:sym typeface="Delius"/>
            </a:endParaRPr>
          </a:p>
          <a:p>
            <a:pPr marL="0" marR="0" lvl="0" indent="0" algn="ctr" rtl="0">
              <a:lnSpc>
                <a:spcPct val="93000"/>
              </a:lnSpc>
              <a:spcBef>
                <a:spcPts val="0"/>
              </a:spcBef>
              <a:spcAft>
                <a:spcPts val="0"/>
              </a:spcAft>
              <a:buNone/>
            </a:pPr>
            <a:r>
              <a:rPr lang="en" sz="4900" b="1">
                <a:solidFill>
                  <a:srgbClr val="FFFFFF"/>
                </a:solidFill>
                <a:latin typeface="Delius"/>
                <a:ea typeface="Delius"/>
                <a:cs typeface="Delius"/>
                <a:sym typeface="Delius"/>
              </a:rPr>
              <a:t>Background</a:t>
            </a:r>
            <a:endParaRPr sz="4900" b="1">
              <a:solidFill>
                <a:srgbClr val="FFFFFF"/>
              </a:solidFill>
              <a:latin typeface="Delius"/>
              <a:ea typeface="Delius"/>
              <a:cs typeface="Delius"/>
              <a:sym typeface="Delius"/>
            </a:endParaRPr>
          </a:p>
          <a:p>
            <a:pPr marL="0" marR="0" lvl="0" indent="0" algn="ctr" rtl="0">
              <a:lnSpc>
                <a:spcPct val="93000"/>
              </a:lnSpc>
              <a:spcBef>
                <a:spcPts val="0"/>
              </a:spcBef>
              <a:spcAft>
                <a:spcPts val="0"/>
              </a:spcAft>
              <a:buNone/>
            </a:pPr>
            <a:endParaRPr sz="900" b="1">
              <a:solidFill>
                <a:srgbClr val="FFFFFF"/>
              </a:solidFill>
              <a:latin typeface="Delius"/>
              <a:ea typeface="Delius"/>
              <a:cs typeface="Delius"/>
              <a:sym typeface="Delius"/>
            </a:endParaRPr>
          </a:p>
        </p:txBody>
      </p:sp>
      <p:sp>
        <p:nvSpPr>
          <p:cNvPr id="126" name="Google Shape;126;p12"/>
          <p:cNvSpPr txBox="1"/>
          <p:nvPr/>
        </p:nvSpPr>
        <p:spPr>
          <a:xfrm>
            <a:off x="418600" y="1405025"/>
            <a:ext cx="4375200" cy="3397800"/>
          </a:xfrm>
          <a:prstGeom prst="rect">
            <a:avLst/>
          </a:prstGeom>
          <a:noFill/>
          <a:ln>
            <a:noFill/>
          </a:ln>
        </p:spPr>
        <p:txBody>
          <a:bodyPr spcFirstLastPara="1" wrap="square" lIns="0" tIns="0" rIns="0" bIns="0" anchor="ctr" anchorCtr="0">
            <a:noAutofit/>
          </a:bodyPr>
          <a:lstStyle/>
          <a:p>
            <a:pPr marL="0" lvl="0" indent="0" algn="ctr" rtl="0">
              <a:lnSpc>
                <a:spcPct val="140005"/>
              </a:lnSpc>
              <a:spcBef>
                <a:spcPts val="0"/>
              </a:spcBef>
              <a:spcAft>
                <a:spcPts val="0"/>
              </a:spcAft>
              <a:buNone/>
            </a:pPr>
            <a:r>
              <a:rPr lang="en" sz="1900" b="1">
                <a:solidFill>
                  <a:schemeClr val="dk2"/>
                </a:solidFill>
                <a:latin typeface="Delius"/>
                <a:ea typeface="Delius"/>
                <a:cs typeface="Delius"/>
                <a:sym typeface="Delius"/>
              </a:rPr>
              <a:t>Emerald Ash Borer (EAB)</a:t>
            </a:r>
            <a:endParaRPr>
              <a:solidFill>
                <a:schemeClr val="dk2"/>
              </a:solidFill>
              <a:latin typeface="Delius"/>
              <a:ea typeface="Delius"/>
              <a:cs typeface="Delius"/>
              <a:sym typeface="Delius"/>
            </a:endParaRPr>
          </a:p>
          <a:p>
            <a:pPr marL="457200" lvl="0" indent="-317500" algn="l" rtl="0">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Invasive wood-boring beetle species</a:t>
            </a:r>
            <a:r>
              <a:rPr lang="en" baseline="30000">
                <a:solidFill>
                  <a:schemeClr val="dk2"/>
                </a:solidFill>
                <a:latin typeface="Delius"/>
                <a:ea typeface="Delius"/>
                <a:cs typeface="Delius"/>
                <a:sym typeface="Delius"/>
              </a:rPr>
              <a:t>1</a:t>
            </a:r>
            <a:endParaRPr baseline="30000">
              <a:solidFill>
                <a:schemeClr val="dk2"/>
              </a:solidFill>
              <a:latin typeface="Delius"/>
              <a:ea typeface="Delius"/>
              <a:cs typeface="Delius"/>
              <a:sym typeface="Delius"/>
            </a:endParaRPr>
          </a:p>
          <a:p>
            <a:pPr marL="457200" lvl="0" indent="-317500" algn="l" rtl="0">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Accidentally introduced into North America 2002 </a:t>
            </a:r>
            <a:endParaRPr>
              <a:solidFill>
                <a:schemeClr val="dk2"/>
              </a:solidFill>
              <a:latin typeface="Delius"/>
              <a:ea typeface="Delius"/>
              <a:cs typeface="Delius"/>
              <a:sym typeface="Delius"/>
            </a:endParaRPr>
          </a:p>
          <a:p>
            <a:pPr marL="914400" lvl="1" indent="-317500" algn="l" rtl="0">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Detected near Windsor, Ontario</a:t>
            </a:r>
            <a:endParaRPr>
              <a:solidFill>
                <a:schemeClr val="dk2"/>
              </a:solidFill>
              <a:latin typeface="Delius"/>
              <a:ea typeface="Delius"/>
              <a:cs typeface="Delius"/>
              <a:sym typeface="Delius"/>
            </a:endParaRPr>
          </a:p>
          <a:p>
            <a:pPr marL="457200" lvl="0" indent="-317500" algn="l" rtl="0">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Tunnel in ash trees </a:t>
            </a:r>
            <a:endParaRPr>
              <a:solidFill>
                <a:schemeClr val="dk2"/>
              </a:solidFill>
              <a:latin typeface="Delius"/>
              <a:ea typeface="Delius"/>
              <a:cs typeface="Delius"/>
              <a:sym typeface="Delius"/>
            </a:endParaRPr>
          </a:p>
          <a:p>
            <a:pPr marL="914400" lvl="1" indent="-317500" algn="l" rtl="0">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2-4 years of EAB larval presence leads to tree mortality</a:t>
            </a:r>
            <a:r>
              <a:rPr lang="en" baseline="30000">
                <a:solidFill>
                  <a:schemeClr val="dk2"/>
                </a:solidFill>
                <a:latin typeface="Delius"/>
                <a:ea typeface="Delius"/>
                <a:cs typeface="Delius"/>
                <a:sym typeface="Delius"/>
              </a:rPr>
              <a:t>1</a:t>
            </a:r>
            <a:endParaRPr baseline="30000">
              <a:solidFill>
                <a:schemeClr val="dk2"/>
              </a:solidFill>
              <a:latin typeface="Delius"/>
              <a:ea typeface="Delius"/>
              <a:cs typeface="Delius"/>
              <a:sym typeface="Delius"/>
            </a:endParaRPr>
          </a:p>
          <a:p>
            <a:pPr marL="0" lvl="0" indent="0" algn="l" rtl="0">
              <a:lnSpc>
                <a:spcPct val="115000"/>
              </a:lnSpc>
              <a:spcBef>
                <a:spcPts val="0"/>
              </a:spcBef>
              <a:spcAft>
                <a:spcPts val="0"/>
              </a:spcAft>
              <a:buNone/>
            </a:pPr>
            <a:endParaRPr baseline="30000">
              <a:solidFill>
                <a:schemeClr val="dk2"/>
              </a:solidFill>
              <a:latin typeface="Delius"/>
              <a:ea typeface="Delius"/>
              <a:cs typeface="Delius"/>
              <a:sym typeface="Delius"/>
            </a:endParaRPr>
          </a:p>
          <a:p>
            <a:pPr marL="457200" lvl="0" indent="-317500" algn="l" rtl="0">
              <a:lnSpc>
                <a:spcPct val="115000"/>
              </a:lnSpc>
              <a:spcBef>
                <a:spcPts val="0"/>
              </a:spcBef>
              <a:spcAft>
                <a:spcPts val="0"/>
              </a:spcAft>
              <a:buClr>
                <a:schemeClr val="dk2"/>
              </a:buClr>
              <a:buSzPts val="1400"/>
              <a:buFont typeface="Delius"/>
              <a:buChar char="●"/>
            </a:pPr>
            <a:r>
              <a:rPr lang="en" b="1">
                <a:solidFill>
                  <a:schemeClr val="dk2"/>
                </a:solidFill>
                <a:latin typeface="Delius"/>
                <a:ea typeface="Delius"/>
                <a:cs typeface="Delius"/>
                <a:sym typeface="Delius"/>
              </a:rPr>
              <a:t>WHY SHOULD WE CARE?</a:t>
            </a:r>
            <a:endParaRPr b="1">
              <a:solidFill>
                <a:schemeClr val="dk2"/>
              </a:solidFill>
              <a:latin typeface="Delius"/>
              <a:ea typeface="Delius"/>
              <a:cs typeface="Delius"/>
              <a:sym typeface="Delius"/>
            </a:endParaRPr>
          </a:p>
          <a:p>
            <a:pPr marL="914400" lvl="1" indent="-317500" algn="l" rtl="0">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All NA ash trees are susceptible to EAB</a:t>
            </a:r>
            <a:endParaRPr>
              <a:solidFill>
                <a:schemeClr val="dk2"/>
              </a:solidFill>
              <a:latin typeface="Delius"/>
              <a:ea typeface="Delius"/>
              <a:cs typeface="Delius"/>
              <a:sym typeface="Delius"/>
            </a:endParaRPr>
          </a:p>
          <a:p>
            <a:pPr marL="914400" lvl="1" indent="-317500" algn="l" rtl="0">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Widespread across southern Ontario and has killed 90% of ash trees since first appeared</a:t>
            </a:r>
            <a:r>
              <a:rPr lang="en" baseline="30000">
                <a:solidFill>
                  <a:schemeClr val="dk2"/>
                </a:solidFill>
                <a:latin typeface="Delius"/>
                <a:ea typeface="Delius"/>
                <a:cs typeface="Delius"/>
                <a:sym typeface="Delius"/>
              </a:rPr>
              <a:t>2</a:t>
            </a:r>
            <a:endParaRPr baseline="30000">
              <a:solidFill>
                <a:schemeClr val="dk2"/>
              </a:solidFill>
              <a:latin typeface="Delius"/>
              <a:ea typeface="Delius"/>
              <a:cs typeface="Delius"/>
              <a:sym typeface="Delius"/>
            </a:endParaRPr>
          </a:p>
        </p:txBody>
      </p:sp>
      <p:grpSp>
        <p:nvGrpSpPr>
          <p:cNvPr id="127" name="Google Shape;127;p12"/>
          <p:cNvGrpSpPr/>
          <p:nvPr/>
        </p:nvGrpSpPr>
        <p:grpSpPr>
          <a:xfrm>
            <a:off x="5825425" y="3566969"/>
            <a:ext cx="3218870" cy="1413736"/>
            <a:chOff x="0" y="-38100"/>
            <a:chExt cx="5933400" cy="2638552"/>
          </a:xfrm>
        </p:grpSpPr>
        <p:sp>
          <p:nvSpPr>
            <p:cNvPr id="128" name="Google Shape;128;p12"/>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9" name="Google Shape;129;p12"/>
            <p:cNvSpPr txBox="1"/>
            <p:nvPr/>
          </p:nvSpPr>
          <p:spPr>
            <a:xfrm>
              <a:off x="0" y="-38100"/>
              <a:ext cx="59334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0" name="Google Shape;130;p12"/>
          <p:cNvGrpSpPr/>
          <p:nvPr/>
        </p:nvGrpSpPr>
        <p:grpSpPr>
          <a:xfrm>
            <a:off x="5761875" y="3504924"/>
            <a:ext cx="3224809" cy="1413736"/>
            <a:chOff x="0" y="-38100"/>
            <a:chExt cx="5944348" cy="2638552"/>
          </a:xfrm>
        </p:grpSpPr>
        <p:sp>
          <p:nvSpPr>
            <p:cNvPr id="131" name="Google Shape;131;p12"/>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w="38100" cap="rnd"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2" name="Google Shape;132;p12"/>
            <p:cNvSpPr txBox="1"/>
            <p:nvPr/>
          </p:nvSpPr>
          <p:spPr>
            <a:xfrm>
              <a:off x="0" y="-38100"/>
              <a:ext cx="5944200" cy="2638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3" name="Google Shape;133;p12"/>
          <p:cNvSpPr txBox="1"/>
          <p:nvPr/>
        </p:nvSpPr>
        <p:spPr>
          <a:xfrm>
            <a:off x="5841725" y="3611488"/>
            <a:ext cx="3065100" cy="12006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 sz="1500" b="1">
                <a:solidFill>
                  <a:schemeClr val="dk2"/>
                </a:solidFill>
                <a:latin typeface="Delius"/>
                <a:ea typeface="Delius"/>
                <a:cs typeface="Delius"/>
                <a:sym typeface="Delius"/>
              </a:rPr>
              <a:t>Research Question:</a:t>
            </a:r>
            <a:endParaRPr sz="1500" b="1">
              <a:solidFill>
                <a:schemeClr val="dk2"/>
              </a:solidFill>
              <a:latin typeface="Delius"/>
              <a:ea typeface="Delius"/>
              <a:cs typeface="Delius"/>
              <a:sym typeface="Delius"/>
            </a:endParaRPr>
          </a:p>
          <a:p>
            <a:pPr marL="0" marR="0" lvl="0" indent="0" algn="ctr" rtl="0">
              <a:lnSpc>
                <a:spcPct val="140005"/>
              </a:lnSpc>
              <a:spcBef>
                <a:spcPts val="0"/>
              </a:spcBef>
              <a:spcAft>
                <a:spcPts val="0"/>
              </a:spcAft>
              <a:buNone/>
            </a:pPr>
            <a:r>
              <a:rPr lang="en" sz="1500" b="1">
                <a:solidFill>
                  <a:schemeClr val="dk2"/>
                </a:solidFill>
                <a:latin typeface="Delius"/>
                <a:ea typeface="Delius"/>
                <a:cs typeface="Delius"/>
                <a:sym typeface="Delius"/>
              </a:rPr>
              <a:t>How is the detection of EAB populations changing across Ontario communities?</a:t>
            </a:r>
            <a:endParaRPr sz="1500" b="1">
              <a:solidFill>
                <a:schemeClr val="dk2"/>
              </a:solidFill>
              <a:latin typeface="Delius"/>
              <a:ea typeface="Delius"/>
              <a:cs typeface="Delius"/>
              <a:sym typeface="Deliu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0"/>
          <p:cNvSpPr txBox="1"/>
          <p:nvPr/>
        </p:nvSpPr>
        <p:spPr>
          <a:xfrm>
            <a:off x="1410890" y="190675"/>
            <a:ext cx="6322200" cy="701400"/>
          </a:xfrm>
          <a:prstGeom prst="rect">
            <a:avLst/>
          </a:prstGeom>
          <a:noFill/>
          <a:ln>
            <a:noFill/>
          </a:ln>
        </p:spPr>
        <p:txBody>
          <a:bodyPr spcFirstLastPara="1" wrap="square" lIns="0" tIns="0" rIns="0" bIns="0" anchor="t" anchorCtr="0">
            <a:spAutoFit/>
          </a:bodyPr>
          <a:lstStyle/>
          <a:p>
            <a:pPr marL="0" marR="0" lvl="0" indent="0" algn="ctr" rtl="0">
              <a:lnSpc>
                <a:spcPct val="93000"/>
              </a:lnSpc>
              <a:spcBef>
                <a:spcPts val="0"/>
              </a:spcBef>
              <a:spcAft>
                <a:spcPts val="0"/>
              </a:spcAft>
              <a:buNone/>
            </a:pPr>
            <a:r>
              <a:rPr lang="en" sz="4900">
                <a:solidFill>
                  <a:srgbClr val="1B584C"/>
                </a:solidFill>
                <a:latin typeface="Chewy"/>
                <a:ea typeface="Chewy"/>
                <a:cs typeface="Chewy"/>
                <a:sym typeface="Chewy"/>
              </a:rPr>
              <a:t>Hypothesis #2 Results</a:t>
            </a:r>
            <a:endParaRPr sz="700">
              <a:solidFill>
                <a:srgbClr val="1B584C"/>
              </a:solidFill>
            </a:endParaRPr>
          </a:p>
        </p:txBody>
      </p:sp>
      <p:sp>
        <p:nvSpPr>
          <p:cNvPr id="320" name="Google Shape;320;p30"/>
          <p:cNvSpPr txBox="1"/>
          <p:nvPr/>
        </p:nvSpPr>
        <p:spPr>
          <a:xfrm>
            <a:off x="253350" y="1012575"/>
            <a:ext cx="8637300" cy="27690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100">
                <a:solidFill>
                  <a:schemeClr val="dk2"/>
                </a:solidFill>
                <a:latin typeface="Courgette"/>
                <a:ea typeface="Courgette"/>
                <a:cs typeface="Courgette"/>
                <a:sym typeface="Courgette"/>
              </a:rPr>
              <a:t>Hypothesis 2: Detection of EAB based on Community Type</a:t>
            </a:r>
            <a:endParaRPr sz="2100">
              <a:solidFill>
                <a:schemeClr val="dk2"/>
              </a:solidFill>
              <a:latin typeface="Courgette"/>
              <a:ea typeface="Courgette"/>
              <a:cs typeface="Courgette"/>
              <a:sym typeface="Courgette"/>
            </a:endParaRPr>
          </a:p>
          <a:p>
            <a:pPr marL="457200" lvl="0" indent="-361950" algn="l" rtl="0">
              <a:lnSpc>
                <a:spcPct val="115000"/>
              </a:lnSpc>
              <a:spcBef>
                <a:spcPts val="0"/>
              </a:spcBef>
              <a:spcAft>
                <a:spcPts val="0"/>
              </a:spcAft>
              <a:buClr>
                <a:schemeClr val="dk2"/>
              </a:buClr>
              <a:buSzPts val="2100"/>
              <a:buFont typeface="Courgette"/>
              <a:buChar char="●"/>
            </a:pPr>
            <a:r>
              <a:rPr lang="en" sz="2100">
                <a:solidFill>
                  <a:schemeClr val="dk2"/>
                </a:solidFill>
                <a:latin typeface="Courgette"/>
                <a:ea typeface="Courgette"/>
                <a:cs typeface="Courgette"/>
                <a:sym typeface="Courgette"/>
              </a:rPr>
              <a:t>Recall Prediction: </a:t>
            </a:r>
            <a:r>
              <a:rPr lang="en" sz="2100" b="1">
                <a:solidFill>
                  <a:schemeClr val="dk2"/>
                </a:solidFill>
                <a:latin typeface="Courgette"/>
                <a:ea typeface="Courgette"/>
                <a:cs typeface="Courgette"/>
                <a:sym typeface="Courgette"/>
              </a:rPr>
              <a:t>If population density of Ontario communities impacts EAB detection, we would expect to see </a:t>
            </a:r>
            <a:r>
              <a:rPr lang="en" sz="2100" b="1">
                <a:solidFill>
                  <a:schemeClr val="dk2"/>
                </a:solidFill>
                <a:highlight>
                  <a:srgbClr val="F6FF43"/>
                </a:highlight>
                <a:latin typeface="Courgette"/>
                <a:ea typeface="Courgette"/>
                <a:cs typeface="Courgette"/>
                <a:sym typeface="Courgette"/>
              </a:rPr>
              <a:t>more detections in rural areas</a:t>
            </a:r>
            <a:r>
              <a:rPr lang="en" sz="2100" b="1">
                <a:solidFill>
                  <a:schemeClr val="dk2"/>
                </a:solidFill>
                <a:latin typeface="Courgette"/>
                <a:ea typeface="Courgette"/>
                <a:cs typeface="Courgette"/>
                <a:sym typeface="Courgette"/>
              </a:rPr>
              <a:t> compared to urban communities</a:t>
            </a:r>
            <a:endParaRPr sz="2100" b="1">
              <a:solidFill>
                <a:schemeClr val="dk2"/>
              </a:solidFill>
              <a:latin typeface="Courgette"/>
              <a:ea typeface="Courgette"/>
              <a:cs typeface="Courgette"/>
              <a:sym typeface="Courgette"/>
            </a:endParaRPr>
          </a:p>
          <a:p>
            <a:pPr marL="457200" lvl="0" indent="-361950" algn="l" rtl="0">
              <a:lnSpc>
                <a:spcPct val="115000"/>
              </a:lnSpc>
              <a:spcBef>
                <a:spcPts val="0"/>
              </a:spcBef>
              <a:spcAft>
                <a:spcPts val="0"/>
              </a:spcAft>
              <a:buClr>
                <a:schemeClr val="dk2"/>
              </a:buClr>
              <a:buSzPts val="2100"/>
              <a:buFont typeface="Courgette"/>
              <a:buChar char="●"/>
            </a:pPr>
            <a:r>
              <a:rPr lang="en" sz="2100">
                <a:solidFill>
                  <a:schemeClr val="dk2"/>
                </a:solidFill>
                <a:latin typeface="Courgette"/>
                <a:ea typeface="Courgette"/>
                <a:cs typeface="Courgette"/>
                <a:sym typeface="Courgette"/>
              </a:rPr>
              <a:t>We found that rural and urban communities had a similar amount of detections despite rural communities having more observations</a:t>
            </a:r>
            <a:endParaRPr sz="2100">
              <a:solidFill>
                <a:schemeClr val="dk2"/>
              </a:solidFill>
              <a:latin typeface="Courgette"/>
              <a:ea typeface="Courgette"/>
              <a:cs typeface="Courgette"/>
              <a:sym typeface="Courgette"/>
            </a:endParaRPr>
          </a:p>
          <a:p>
            <a:pPr marL="457200" lvl="0" indent="-374650" algn="l" rtl="0">
              <a:lnSpc>
                <a:spcPct val="115000"/>
              </a:lnSpc>
              <a:spcBef>
                <a:spcPts val="0"/>
              </a:spcBef>
              <a:spcAft>
                <a:spcPts val="0"/>
              </a:spcAft>
              <a:buClr>
                <a:schemeClr val="dk2"/>
              </a:buClr>
              <a:buSzPts val="2300"/>
              <a:buFont typeface="Courgette"/>
              <a:buChar char="●"/>
            </a:pPr>
            <a:r>
              <a:rPr lang="en" sz="2100">
                <a:solidFill>
                  <a:schemeClr val="dk2"/>
                </a:solidFill>
                <a:highlight>
                  <a:srgbClr val="F4CCCC"/>
                </a:highlight>
                <a:latin typeface="Courgette"/>
                <a:ea typeface="Courgette"/>
                <a:cs typeface="Courgette"/>
                <a:sym typeface="Courgette"/>
              </a:rPr>
              <a:t>Fail to reject the null</a:t>
            </a:r>
            <a:endParaRPr sz="2300">
              <a:solidFill>
                <a:schemeClr val="dk2"/>
              </a:solidFill>
              <a:latin typeface="Courgette"/>
              <a:ea typeface="Courgette"/>
              <a:cs typeface="Courgette"/>
              <a:sym typeface="Courgette"/>
            </a:endParaRPr>
          </a:p>
        </p:txBody>
      </p:sp>
      <p:sp>
        <p:nvSpPr>
          <p:cNvPr id="321" name="Google Shape;321;p30"/>
          <p:cNvSpPr/>
          <p:nvPr/>
        </p:nvSpPr>
        <p:spPr>
          <a:xfrm rot="-321883">
            <a:off x="6367961" y="3389918"/>
            <a:ext cx="2447742" cy="1716414"/>
          </a:xfrm>
          <a:prstGeom prst="cloud">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u="sng">
              <a:latin typeface="Chewy"/>
              <a:ea typeface="Chewy"/>
              <a:cs typeface="Chewy"/>
              <a:sym typeface="Chewy"/>
            </a:endParaRPr>
          </a:p>
          <a:p>
            <a:pPr marL="0" lvl="0" indent="0" algn="ctr" rtl="0">
              <a:spcBef>
                <a:spcPts val="0"/>
              </a:spcBef>
              <a:spcAft>
                <a:spcPts val="0"/>
              </a:spcAft>
              <a:buNone/>
            </a:pPr>
            <a:endParaRPr u="sng">
              <a:latin typeface="Chewy"/>
              <a:ea typeface="Chewy"/>
              <a:cs typeface="Chewy"/>
              <a:sym typeface="Chewy"/>
            </a:endParaRPr>
          </a:p>
          <a:p>
            <a:pPr marL="0" lvl="0" indent="0" algn="ctr" rtl="0">
              <a:spcBef>
                <a:spcPts val="0"/>
              </a:spcBef>
              <a:spcAft>
                <a:spcPts val="0"/>
              </a:spcAft>
              <a:buNone/>
            </a:pPr>
            <a:r>
              <a:rPr lang="en" u="sng">
                <a:latin typeface="Chewy"/>
                <a:ea typeface="Chewy"/>
                <a:cs typeface="Chewy"/>
                <a:sym typeface="Chewy"/>
              </a:rPr>
              <a:t>EAB Detection Rate</a:t>
            </a:r>
            <a:endParaRPr u="sng">
              <a:latin typeface="Chewy"/>
              <a:ea typeface="Chewy"/>
              <a:cs typeface="Chewy"/>
              <a:sym typeface="Chewy"/>
            </a:endParaRPr>
          </a:p>
          <a:p>
            <a:pPr marL="0" lvl="0" indent="0" algn="ctr" rtl="0">
              <a:spcBef>
                <a:spcPts val="0"/>
              </a:spcBef>
              <a:spcAft>
                <a:spcPts val="0"/>
              </a:spcAft>
              <a:buNone/>
            </a:pPr>
            <a:endParaRPr>
              <a:latin typeface="Chewy"/>
              <a:ea typeface="Chewy"/>
              <a:cs typeface="Chewy"/>
              <a:sym typeface="Chewy"/>
            </a:endParaRPr>
          </a:p>
          <a:p>
            <a:pPr marL="0" lvl="0" indent="0" algn="ctr" rtl="0">
              <a:spcBef>
                <a:spcPts val="0"/>
              </a:spcBef>
              <a:spcAft>
                <a:spcPts val="0"/>
              </a:spcAft>
              <a:buNone/>
            </a:pPr>
            <a:r>
              <a:rPr lang="en">
                <a:latin typeface="Chewy"/>
                <a:ea typeface="Chewy"/>
                <a:cs typeface="Chewy"/>
                <a:sym typeface="Chewy"/>
              </a:rPr>
              <a:t>Rural Communities:  </a:t>
            </a:r>
            <a:endParaRPr>
              <a:latin typeface="Chewy"/>
              <a:ea typeface="Chewy"/>
              <a:cs typeface="Chewy"/>
              <a:sym typeface="Chewy"/>
            </a:endParaRPr>
          </a:p>
          <a:p>
            <a:pPr marL="0" lvl="0" indent="0" algn="ctr" rtl="0">
              <a:spcBef>
                <a:spcPts val="0"/>
              </a:spcBef>
              <a:spcAft>
                <a:spcPts val="0"/>
              </a:spcAft>
              <a:buNone/>
            </a:pPr>
            <a:r>
              <a:rPr lang="en">
                <a:latin typeface="Chewy"/>
                <a:ea typeface="Chewy"/>
                <a:cs typeface="Chewy"/>
                <a:sym typeface="Chewy"/>
              </a:rPr>
              <a:t>1.44%</a:t>
            </a:r>
            <a:endParaRPr>
              <a:latin typeface="Chewy"/>
              <a:ea typeface="Chewy"/>
              <a:cs typeface="Chewy"/>
              <a:sym typeface="Chewy"/>
            </a:endParaRPr>
          </a:p>
          <a:p>
            <a:pPr marL="0" lvl="0" indent="0" algn="ctr" rtl="0">
              <a:spcBef>
                <a:spcPts val="0"/>
              </a:spcBef>
              <a:spcAft>
                <a:spcPts val="0"/>
              </a:spcAft>
              <a:buNone/>
            </a:pPr>
            <a:r>
              <a:rPr lang="en">
                <a:latin typeface="Chewy"/>
                <a:ea typeface="Chewy"/>
                <a:cs typeface="Chewy"/>
                <a:sym typeface="Chewy"/>
              </a:rPr>
              <a:t>Urban Communities:   7.38%</a:t>
            </a:r>
            <a:endParaRPr>
              <a:latin typeface="Chewy"/>
              <a:ea typeface="Chewy"/>
              <a:cs typeface="Chewy"/>
              <a:sym typeface="Chewy"/>
            </a:endParaRPr>
          </a:p>
          <a:p>
            <a:pPr marL="0" lvl="0" indent="0" algn="ctr" rtl="0">
              <a:spcBef>
                <a:spcPts val="0"/>
              </a:spcBef>
              <a:spcAft>
                <a:spcPts val="0"/>
              </a:spcAft>
              <a:buNone/>
            </a:pPr>
            <a:endParaRPr>
              <a:latin typeface="Chewy"/>
              <a:ea typeface="Chewy"/>
              <a:cs typeface="Chewy"/>
              <a:sym typeface="Chewy"/>
            </a:endParaRPr>
          </a:p>
          <a:p>
            <a:pPr marL="0" lvl="0" indent="0" algn="ctr" rtl="0">
              <a:spcBef>
                <a:spcPts val="0"/>
              </a:spcBef>
              <a:spcAft>
                <a:spcPts val="0"/>
              </a:spcAft>
              <a:buNone/>
            </a:pPr>
            <a:endParaRPr>
              <a:latin typeface="Chewy"/>
              <a:ea typeface="Chewy"/>
              <a:cs typeface="Chewy"/>
              <a:sym typeface="Chew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1"/>
          <p:cNvSpPr/>
          <p:nvPr/>
        </p:nvSpPr>
        <p:spPr>
          <a:xfrm>
            <a:off x="217100" y="789575"/>
            <a:ext cx="8620800" cy="3406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3600">
                <a:solidFill>
                  <a:srgbClr val="1B584C"/>
                </a:solidFill>
                <a:latin typeface="Chewy"/>
                <a:ea typeface="Chewy"/>
                <a:cs typeface="Chewy"/>
                <a:sym typeface="Chewy"/>
              </a:rPr>
              <a:t>Hypothesis #3: </a:t>
            </a:r>
            <a:endParaRPr sz="3600">
              <a:solidFill>
                <a:srgbClr val="1B584C"/>
              </a:solidFill>
              <a:latin typeface="Chewy"/>
              <a:ea typeface="Chewy"/>
              <a:cs typeface="Chewy"/>
              <a:sym typeface="Chewy"/>
            </a:endParaRPr>
          </a:p>
          <a:p>
            <a:pPr marL="0" lvl="0" indent="0" algn="ctr" rtl="0">
              <a:spcBef>
                <a:spcPts val="0"/>
              </a:spcBef>
              <a:spcAft>
                <a:spcPts val="0"/>
              </a:spcAft>
              <a:buClr>
                <a:schemeClr val="dk2"/>
              </a:buClr>
              <a:buSzPts val="1100"/>
              <a:buFont typeface="Arial"/>
              <a:buNone/>
            </a:pPr>
            <a:r>
              <a:rPr lang="en" sz="3600">
                <a:solidFill>
                  <a:srgbClr val="1B584C"/>
                </a:solidFill>
                <a:latin typeface="Chewy"/>
                <a:ea typeface="Chewy"/>
                <a:cs typeface="Chewy"/>
                <a:sym typeface="Chewy"/>
              </a:rPr>
              <a:t>Temperature is a driver of EAB detection in various communities of Ontario. </a:t>
            </a:r>
            <a:endParaRPr sz="3600">
              <a:solidFill>
                <a:srgbClr val="1B584C"/>
              </a:solidFill>
              <a:latin typeface="Chewy"/>
              <a:ea typeface="Chewy"/>
              <a:cs typeface="Chewy"/>
              <a:sym typeface="Chew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sp>
        <p:nvSpPr>
          <p:cNvPr id="331" name="Google Shape;331;p32"/>
          <p:cNvSpPr txBox="1"/>
          <p:nvPr/>
        </p:nvSpPr>
        <p:spPr>
          <a:xfrm>
            <a:off x="211200" y="306725"/>
            <a:ext cx="8932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Hypothesis #3:</a:t>
            </a:r>
            <a:endParaRPr sz="3000">
              <a:solidFill>
                <a:srgbClr val="1B584C"/>
              </a:solidFill>
              <a:latin typeface="Chewy"/>
              <a:ea typeface="Chewy"/>
              <a:cs typeface="Chewy"/>
              <a:sym typeface="Chewy"/>
            </a:endParaRPr>
          </a:p>
          <a:p>
            <a:pPr marL="0" lvl="0" indent="0" algn="l" rtl="0">
              <a:spcBef>
                <a:spcPts val="0"/>
              </a:spcBef>
              <a:spcAft>
                <a:spcPts val="0"/>
              </a:spcAft>
              <a:buNone/>
            </a:pPr>
            <a:endParaRPr sz="3000">
              <a:solidFill>
                <a:srgbClr val="1B584C"/>
              </a:solidFill>
              <a:latin typeface="Chewy"/>
              <a:ea typeface="Chewy"/>
              <a:cs typeface="Chewy"/>
              <a:sym typeface="Chewy"/>
            </a:endParaRPr>
          </a:p>
        </p:txBody>
      </p:sp>
      <p:pic>
        <p:nvPicPr>
          <p:cNvPr id="332" name="Google Shape;332;p32"/>
          <p:cNvPicPr preferRelativeResize="0"/>
          <p:nvPr/>
        </p:nvPicPr>
        <p:blipFill>
          <a:blip r:embed="rId3">
            <a:alphaModFix/>
          </a:blip>
          <a:stretch>
            <a:fillRect/>
          </a:stretch>
        </p:blipFill>
        <p:spPr>
          <a:xfrm>
            <a:off x="79100" y="1352525"/>
            <a:ext cx="7249152" cy="3706000"/>
          </a:xfrm>
          <a:prstGeom prst="rect">
            <a:avLst/>
          </a:prstGeom>
          <a:noFill/>
          <a:ln w="19050" cap="flat" cmpd="sng">
            <a:solidFill>
              <a:srgbClr val="1B584C"/>
            </a:solidFill>
            <a:prstDash val="solid"/>
            <a:round/>
            <a:headEnd type="none" w="sm" len="sm"/>
            <a:tailEnd type="none" w="sm" len="sm"/>
          </a:ln>
        </p:spPr>
      </p:pic>
      <p:grpSp>
        <p:nvGrpSpPr>
          <p:cNvPr id="333" name="Google Shape;333;p32"/>
          <p:cNvGrpSpPr/>
          <p:nvPr/>
        </p:nvGrpSpPr>
        <p:grpSpPr>
          <a:xfrm>
            <a:off x="6194525" y="58550"/>
            <a:ext cx="3025250" cy="3276038"/>
            <a:chOff x="6218000" y="457650"/>
            <a:chExt cx="3025250" cy="3276038"/>
          </a:xfrm>
        </p:grpSpPr>
        <p:pic>
          <p:nvPicPr>
            <p:cNvPr id="334" name="Google Shape;334;p32"/>
            <p:cNvPicPr preferRelativeResize="0"/>
            <p:nvPr/>
          </p:nvPicPr>
          <p:blipFill rotWithShape="1">
            <a:blip r:embed="rId4">
              <a:alphaModFix/>
            </a:blip>
            <a:srcRect l="44121" t="50741" r="31184" b="12654"/>
            <a:stretch/>
          </p:blipFill>
          <p:spPr>
            <a:xfrm>
              <a:off x="6218000" y="457650"/>
              <a:ext cx="2793900" cy="2114100"/>
            </a:xfrm>
            <a:prstGeom prst="ellipse">
              <a:avLst/>
            </a:prstGeom>
            <a:noFill/>
            <a:ln w="19050" cap="flat" cmpd="sng">
              <a:solidFill>
                <a:srgbClr val="1B584C"/>
              </a:solidFill>
              <a:prstDash val="solid"/>
              <a:round/>
              <a:headEnd type="none" w="sm" len="sm"/>
              <a:tailEnd type="none" w="sm" len="sm"/>
            </a:ln>
          </p:spPr>
        </p:pic>
        <p:sp>
          <p:nvSpPr>
            <p:cNvPr id="335" name="Google Shape;335;p32"/>
            <p:cNvSpPr txBox="1"/>
            <p:nvPr/>
          </p:nvSpPr>
          <p:spPr>
            <a:xfrm>
              <a:off x="7329850" y="2717888"/>
              <a:ext cx="1913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0000"/>
                  </a:solidFill>
                  <a:latin typeface="Chewy"/>
                  <a:ea typeface="Chewy"/>
                  <a:cs typeface="Chewy"/>
                  <a:sym typeface="Chewy"/>
                </a:rPr>
                <a:t>Red</a:t>
              </a:r>
              <a:r>
                <a:rPr lang="en" sz="1800">
                  <a:solidFill>
                    <a:schemeClr val="dk2"/>
                  </a:solidFill>
                  <a:latin typeface="Chewy"/>
                  <a:ea typeface="Chewy"/>
                  <a:cs typeface="Chewy"/>
                  <a:sym typeface="Chewy"/>
                </a:rPr>
                <a:t> is Detected</a:t>
              </a:r>
              <a:endParaRPr sz="1800">
                <a:solidFill>
                  <a:schemeClr val="dk2"/>
                </a:solidFill>
                <a:latin typeface="Chewy"/>
                <a:ea typeface="Chewy"/>
                <a:cs typeface="Chewy"/>
                <a:sym typeface="Chewy"/>
              </a:endParaRPr>
            </a:p>
            <a:p>
              <a:pPr marL="0" lvl="0" indent="0" algn="l" rtl="0">
                <a:spcBef>
                  <a:spcPts val="0"/>
                </a:spcBef>
                <a:spcAft>
                  <a:spcPts val="0"/>
                </a:spcAft>
                <a:buNone/>
              </a:pPr>
              <a:r>
                <a:rPr lang="en" sz="1800">
                  <a:solidFill>
                    <a:srgbClr val="0000FF"/>
                  </a:solidFill>
                  <a:latin typeface="Chewy"/>
                  <a:ea typeface="Chewy"/>
                  <a:cs typeface="Chewy"/>
                  <a:sym typeface="Chewy"/>
                </a:rPr>
                <a:t>Blue</a:t>
              </a:r>
              <a:r>
                <a:rPr lang="en" sz="1800">
                  <a:solidFill>
                    <a:schemeClr val="dk2"/>
                  </a:solidFill>
                  <a:latin typeface="Chewy"/>
                  <a:ea typeface="Chewy"/>
                  <a:cs typeface="Chewy"/>
                  <a:sym typeface="Chewy"/>
                </a:rPr>
                <a:t> is Not Detected</a:t>
              </a:r>
              <a:endParaRPr sz="1800">
                <a:solidFill>
                  <a:schemeClr val="dk2"/>
                </a:solidFill>
                <a:latin typeface="Chewy"/>
                <a:ea typeface="Chewy"/>
                <a:cs typeface="Chewy"/>
                <a:sym typeface="Chewy"/>
              </a:endParaRPr>
            </a:p>
          </p:txBody>
        </p:sp>
      </p:grpSp>
      <p:sp>
        <p:nvSpPr>
          <p:cNvPr id="336" name="Google Shape;336;p32"/>
          <p:cNvSpPr/>
          <p:nvPr/>
        </p:nvSpPr>
        <p:spPr>
          <a:xfrm>
            <a:off x="2759000" y="3739875"/>
            <a:ext cx="1161000" cy="849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ewy"/>
              <a:ea typeface="Chewy"/>
              <a:cs typeface="Chewy"/>
              <a:sym typeface="Chew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0"/>
        <p:cNvGrpSpPr/>
        <p:nvPr/>
      </p:nvGrpSpPr>
      <p:grpSpPr>
        <a:xfrm>
          <a:off x="0" y="0"/>
          <a:ext cx="0" cy="0"/>
          <a:chOff x="0" y="0"/>
          <a:chExt cx="0" cy="0"/>
        </a:xfrm>
      </p:grpSpPr>
      <p:sp>
        <p:nvSpPr>
          <p:cNvPr id="341" name="Google Shape;341;p33"/>
          <p:cNvSpPr txBox="1"/>
          <p:nvPr/>
        </p:nvSpPr>
        <p:spPr>
          <a:xfrm>
            <a:off x="79100" y="108150"/>
            <a:ext cx="8932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Hypothesis #3:</a:t>
            </a:r>
            <a:endParaRPr sz="3000">
              <a:solidFill>
                <a:srgbClr val="1B584C"/>
              </a:solidFill>
              <a:latin typeface="Chewy"/>
              <a:ea typeface="Chewy"/>
              <a:cs typeface="Chewy"/>
              <a:sym typeface="Chewy"/>
            </a:endParaRPr>
          </a:p>
          <a:p>
            <a:pPr marL="0" lvl="0" indent="0" algn="l" rtl="0">
              <a:spcBef>
                <a:spcPts val="0"/>
              </a:spcBef>
              <a:spcAft>
                <a:spcPts val="0"/>
              </a:spcAft>
              <a:buNone/>
            </a:pPr>
            <a:endParaRPr sz="3000">
              <a:solidFill>
                <a:srgbClr val="1B584C"/>
              </a:solidFill>
              <a:latin typeface="Chewy"/>
              <a:ea typeface="Chewy"/>
              <a:cs typeface="Chewy"/>
              <a:sym typeface="Chewy"/>
            </a:endParaRPr>
          </a:p>
        </p:txBody>
      </p:sp>
      <p:pic>
        <p:nvPicPr>
          <p:cNvPr id="342" name="Google Shape;342;p33"/>
          <p:cNvPicPr preferRelativeResize="0"/>
          <p:nvPr/>
        </p:nvPicPr>
        <p:blipFill>
          <a:blip r:embed="rId3">
            <a:alphaModFix/>
          </a:blip>
          <a:stretch>
            <a:fillRect/>
          </a:stretch>
        </p:blipFill>
        <p:spPr>
          <a:xfrm>
            <a:off x="307700" y="727275"/>
            <a:ext cx="8459926" cy="4278275"/>
          </a:xfrm>
          <a:prstGeom prst="rect">
            <a:avLst/>
          </a:prstGeom>
          <a:noFill/>
          <a:ln w="19050" cap="flat" cmpd="sng">
            <a:solidFill>
              <a:srgbClr val="1B584C"/>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6"/>
        <p:cNvGrpSpPr/>
        <p:nvPr/>
      </p:nvGrpSpPr>
      <p:grpSpPr>
        <a:xfrm>
          <a:off x="0" y="0"/>
          <a:ext cx="0" cy="0"/>
          <a:chOff x="0" y="0"/>
          <a:chExt cx="0" cy="0"/>
        </a:xfrm>
      </p:grpSpPr>
      <p:sp>
        <p:nvSpPr>
          <p:cNvPr id="347" name="Google Shape;347;p34"/>
          <p:cNvSpPr txBox="1"/>
          <p:nvPr/>
        </p:nvSpPr>
        <p:spPr>
          <a:xfrm>
            <a:off x="79100" y="108150"/>
            <a:ext cx="8932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Hypothesis #3:</a:t>
            </a:r>
            <a:endParaRPr sz="2300">
              <a:solidFill>
                <a:srgbClr val="1B584C"/>
              </a:solidFill>
              <a:latin typeface="Chewy"/>
              <a:ea typeface="Chewy"/>
              <a:cs typeface="Chewy"/>
              <a:sym typeface="Chewy"/>
            </a:endParaRPr>
          </a:p>
          <a:p>
            <a:pPr marL="0" lvl="0" indent="0" algn="l" rtl="0">
              <a:spcBef>
                <a:spcPts val="0"/>
              </a:spcBef>
              <a:spcAft>
                <a:spcPts val="0"/>
              </a:spcAft>
              <a:buNone/>
            </a:pPr>
            <a:endParaRPr sz="3000">
              <a:solidFill>
                <a:srgbClr val="1B584C"/>
              </a:solidFill>
              <a:latin typeface="Chewy"/>
              <a:ea typeface="Chewy"/>
              <a:cs typeface="Chewy"/>
              <a:sym typeface="Chewy"/>
            </a:endParaRPr>
          </a:p>
        </p:txBody>
      </p:sp>
      <p:sp>
        <p:nvSpPr>
          <p:cNvPr id="348" name="Google Shape;348;p34"/>
          <p:cNvSpPr txBox="1"/>
          <p:nvPr/>
        </p:nvSpPr>
        <p:spPr>
          <a:xfrm>
            <a:off x="211200" y="726000"/>
            <a:ext cx="8932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Courgette"/>
                <a:ea typeface="Courgette"/>
                <a:cs typeface="Courgette"/>
                <a:sym typeface="Courgette"/>
              </a:rPr>
              <a:t>temp_model &lt;- glm(as.factor(result) ~avg_temp, family = binomial, data =  ont_eab_data)</a:t>
            </a:r>
            <a:endParaRPr sz="1800">
              <a:solidFill>
                <a:schemeClr val="dk2"/>
              </a:solidFill>
              <a:latin typeface="Courgette"/>
              <a:ea typeface="Courgette"/>
              <a:cs typeface="Courgette"/>
              <a:sym typeface="Courgette"/>
            </a:endParaRPr>
          </a:p>
        </p:txBody>
      </p:sp>
      <p:pic>
        <p:nvPicPr>
          <p:cNvPr id="349" name="Google Shape;349;p34"/>
          <p:cNvPicPr preferRelativeResize="0"/>
          <p:nvPr/>
        </p:nvPicPr>
        <p:blipFill>
          <a:blip r:embed="rId3">
            <a:alphaModFix/>
          </a:blip>
          <a:stretch>
            <a:fillRect/>
          </a:stretch>
        </p:blipFill>
        <p:spPr>
          <a:xfrm>
            <a:off x="3820250" y="3228649"/>
            <a:ext cx="5235050" cy="1840199"/>
          </a:xfrm>
          <a:prstGeom prst="rect">
            <a:avLst/>
          </a:prstGeom>
          <a:noFill/>
          <a:ln w="19050" cap="flat" cmpd="sng">
            <a:solidFill>
              <a:srgbClr val="1B584C"/>
            </a:solidFill>
            <a:prstDash val="solid"/>
            <a:round/>
            <a:headEnd type="none" w="sm" len="sm"/>
            <a:tailEnd type="none" w="sm" len="sm"/>
          </a:ln>
        </p:spPr>
      </p:pic>
      <p:pic>
        <p:nvPicPr>
          <p:cNvPr id="350" name="Google Shape;350;p34"/>
          <p:cNvPicPr preferRelativeResize="0"/>
          <p:nvPr/>
        </p:nvPicPr>
        <p:blipFill>
          <a:blip r:embed="rId4">
            <a:alphaModFix/>
          </a:blip>
          <a:stretch>
            <a:fillRect/>
          </a:stretch>
        </p:blipFill>
        <p:spPr>
          <a:xfrm>
            <a:off x="211200" y="1613750"/>
            <a:ext cx="3455276" cy="2470099"/>
          </a:xfrm>
          <a:prstGeom prst="rect">
            <a:avLst/>
          </a:prstGeom>
          <a:noFill/>
          <a:ln w="19050" cap="flat" cmpd="sng">
            <a:solidFill>
              <a:srgbClr val="1B584C"/>
            </a:solidFill>
            <a:prstDash val="solid"/>
            <a:round/>
            <a:headEnd type="none" w="sm" len="sm"/>
            <a:tailEnd type="none" w="sm" len="sm"/>
          </a:ln>
        </p:spPr>
      </p:pic>
      <p:sp>
        <p:nvSpPr>
          <p:cNvPr id="351" name="Google Shape;351;p34"/>
          <p:cNvSpPr txBox="1"/>
          <p:nvPr/>
        </p:nvSpPr>
        <p:spPr>
          <a:xfrm>
            <a:off x="4115850" y="2571750"/>
            <a:ext cx="5191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Courgette"/>
                <a:ea typeface="Courgette"/>
                <a:cs typeface="Courgette"/>
                <a:sym typeface="Courgette"/>
              </a:rPr>
              <a:t>temp_model &lt;- glm(as.factor(result) ~avg_temp+community, family = binomial, data =  ont_eab_data)</a:t>
            </a:r>
            <a:endParaRPr sz="1200">
              <a:solidFill>
                <a:schemeClr val="dk2"/>
              </a:solidFill>
              <a:latin typeface="Courgette"/>
              <a:ea typeface="Courgette"/>
              <a:cs typeface="Courgette"/>
              <a:sym typeface="Courgette"/>
            </a:endParaRPr>
          </a:p>
        </p:txBody>
      </p:sp>
      <p:pic>
        <p:nvPicPr>
          <p:cNvPr id="352" name="Google Shape;352;p34"/>
          <p:cNvPicPr preferRelativeResize="0"/>
          <p:nvPr/>
        </p:nvPicPr>
        <p:blipFill>
          <a:blip r:embed="rId5">
            <a:alphaModFix/>
          </a:blip>
          <a:stretch>
            <a:fillRect/>
          </a:stretch>
        </p:blipFill>
        <p:spPr>
          <a:xfrm rot="669185">
            <a:off x="5094300" y="1216350"/>
            <a:ext cx="2201451" cy="1432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txBox="1"/>
          <p:nvPr/>
        </p:nvSpPr>
        <p:spPr>
          <a:xfrm>
            <a:off x="1410890" y="190675"/>
            <a:ext cx="6322200" cy="701400"/>
          </a:xfrm>
          <a:prstGeom prst="rect">
            <a:avLst/>
          </a:prstGeom>
          <a:noFill/>
          <a:ln>
            <a:noFill/>
          </a:ln>
        </p:spPr>
        <p:txBody>
          <a:bodyPr spcFirstLastPara="1" wrap="square" lIns="0" tIns="0" rIns="0" bIns="0" anchor="t" anchorCtr="0">
            <a:spAutoFit/>
          </a:bodyPr>
          <a:lstStyle/>
          <a:p>
            <a:pPr marL="0" marR="0" lvl="0" indent="0" algn="ctr" rtl="0">
              <a:lnSpc>
                <a:spcPct val="93000"/>
              </a:lnSpc>
              <a:spcBef>
                <a:spcPts val="0"/>
              </a:spcBef>
              <a:spcAft>
                <a:spcPts val="0"/>
              </a:spcAft>
              <a:buNone/>
            </a:pPr>
            <a:r>
              <a:rPr lang="en" sz="4900">
                <a:solidFill>
                  <a:srgbClr val="1B584C"/>
                </a:solidFill>
                <a:latin typeface="Chewy"/>
                <a:ea typeface="Chewy"/>
                <a:cs typeface="Chewy"/>
                <a:sym typeface="Chewy"/>
              </a:rPr>
              <a:t>Hypothesis #3 Results</a:t>
            </a:r>
            <a:endParaRPr sz="700">
              <a:solidFill>
                <a:srgbClr val="1B584C"/>
              </a:solidFill>
            </a:endParaRPr>
          </a:p>
        </p:txBody>
      </p:sp>
      <p:sp>
        <p:nvSpPr>
          <p:cNvPr id="358" name="Google Shape;358;p35"/>
          <p:cNvSpPr txBox="1"/>
          <p:nvPr/>
        </p:nvSpPr>
        <p:spPr>
          <a:xfrm>
            <a:off x="152400" y="1068150"/>
            <a:ext cx="8637300" cy="36717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chemeClr val="dk2"/>
                </a:solidFill>
                <a:latin typeface="Courgette"/>
                <a:ea typeface="Courgette"/>
                <a:cs typeface="Courgette"/>
                <a:sym typeface="Courgette"/>
              </a:rPr>
              <a:t>Hypothesis 3: Effect of Temperature on EAB Detection</a:t>
            </a:r>
            <a:endParaRPr sz="2200">
              <a:solidFill>
                <a:schemeClr val="dk2"/>
              </a:solidFill>
              <a:latin typeface="Courgette"/>
              <a:ea typeface="Courgette"/>
              <a:cs typeface="Courgette"/>
              <a:sym typeface="Courgette"/>
            </a:endParaRPr>
          </a:p>
          <a:p>
            <a:pPr marL="457200" lvl="0" indent="-368300" algn="l" rtl="0">
              <a:lnSpc>
                <a:spcPct val="115000"/>
              </a:lnSpc>
              <a:spcBef>
                <a:spcPts val="0"/>
              </a:spcBef>
              <a:spcAft>
                <a:spcPts val="0"/>
              </a:spcAft>
              <a:buClr>
                <a:schemeClr val="dk2"/>
              </a:buClr>
              <a:buSzPts val="2200"/>
              <a:buFont typeface="Courgette"/>
              <a:buChar char="●"/>
            </a:pPr>
            <a:r>
              <a:rPr lang="en" sz="2200">
                <a:solidFill>
                  <a:schemeClr val="dk2"/>
                </a:solidFill>
                <a:latin typeface="Courgette"/>
                <a:ea typeface="Courgette"/>
                <a:cs typeface="Courgette"/>
                <a:sym typeface="Courgette"/>
              </a:rPr>
              <a:t>Recall Prediction: </a:t>
            </a:r>
            <a:r>
              <a:rPr lang="en" sz="2200" b="1">
                <a:solidFill>
                  <a:schemeClr val="dk2"/>
                </a:solidFill>
                <a:latin typeface="Courgette"/>
                <a:ea typeface="Courgette"/>
                <a:cs typeface="Courgette"/>
                <a:sym typeface="Courgette"/>
              </a:rPr>
              <a:t>If temperature </a:t>
            </a:r>
            <a:r>
              <a:rPr lang="en" sz="2200" b="1">
                <a:solidFill>
                  <a:schemeClr val="dk2"/>
                </a:solidFill>
                <a:highlight>
                  <a:srgbClr val="F6FF43"/>
                </a:highlight>
                <a:latin typeface="Courgette"/>
                <a:ea typeface="Courgette"/>
                <a:cs typeface="Courgette"/>
                <a:sym typeface="Courgette"/>
              </a:rPr>
              <a:t>drives </a:t>
            </a:r>
            <a:r>
              <a:rPr lang="en" sz="2200" b="1">
                <a:solidFill>
                  <a:schemeClr val="dk2"/>
                </a:solidFill>
                <a:latin typeface="Courgette"/>
                <a:ea typeface="Courgette"/>
                <a:cs typeface="Courgette"/>
                <a:sym typeface="Courgette"/>
              </a:rPr>
              <a:t>the detection of emerald ash borers in various communities of Ontario, we would expect to see </a:t>
            </a:r>
            <a:r>
              <a:rPr lang="en" sz="2200" b="1">
                <a:solidFill>
                  <a:schemeClr val="dk2"/>
                </a:solidFill>
                <a:highlight>
                  <a:srgbClr val="F6FF43"/>
                </a:highlight>
                <a:latin typeface="Courgette"/>
                <a:ea typeface="Courgette"/>
                <a:cs typeface="Courgette"/>
                <a:sym typeface="Courgette"/>
              </a:rPr>
              <a:t>more EAB detections</a:t>
            </a:r>
            <a:r>
              <a:rPr lang="en" sz="2200" b="1">
                <a:solidFill>
                  <a:schemeClr val="dk2"/>
                </a:solidFill>
                <a:latin typeface="Courgette"/>
                <a:ea typeface="Courgette"/>
                <a:cs typeface="Courgette"/>
                <a:sym typeface="Courgette"/>
              </a:rPr>
              <a:t> in communities with </a:t>
            </a:r>
            <a:r>
              <a:rPr lang="en" sz="2200" b="1">
                <a:solidFill>
                  <a:schemeClr val="dk2"/>
                </a:solidFill>
                <a:highlight>
                  <a:srgbClr val="F6FF43"/>
                </a:highlight>
                <a:latin typeface="Courgette"/>
                <a:ea typeface="Courgette"/>
                <a:cs typeface="Courgette"/>
                <a:sym typeface="Courgette"/>
              </a:rPr>
              <a:t>higher annual temperatures.</a:t>
            </a:r>
            <a:endParaRPr sz="2200" b="1">
              <a:solidFill>
                <a:schemeClr val="dk2"/>
              </a:solidFill>
              <a:latin typeface="Courgette"/>
              <a:ea typeface="Courgette"/>
              <a:cs typeface="Courgette"/>
              <a:sym typeface="Courgette"/>
            </a:endParaRPr>
          </a:p>
          <a:p>
            <a:pPr marL="457200" lvl="0" indent="-368300" algn="l" rtl="0">
              <a:lnSpc>
                <a:spcPct val="115000"/>
              </a:lnSpc>
              <a:spcBef>
                <a:spcPts val="0"/>
              </a:spcBef>
              <a:spcAft>
                <a:spcPts val="0"/>
              </a:spcAft>
              <a:buClr>
                <a:schemeClr val="dk2"/>
              </a:buClr>
              <a:buSzPts val="2200"/>
              <a:buFont typeface="Courgette"/>
              <a:buChar char="●"/>
            </a:pPr>
            <a:r>
              <a:rPr lang="en" sz="2200">
                <a:solidFill>
                  <a:schemeClr val="dk2"/>
                </a:solidFill>
                <a:latin typeface="Courgette"/>
                <a:ea typeface="Courgette"/>
                <a:cs typeface="Courgette"/>
                <a:sym typeface="Courgette"/>
              </a:rPr>
              <a:t>We found that EABs were more prevalent in communities with higher average annual temperatures</a:t>
            </a:r>
            <a:endParaRPr sz="2200">
              <a:solidFill>
                <a:schemeClr val="dk2"/>
              </a:solidFill>
              <a:latin typeface="Courgette"/>
              <a:ea typeface="Courgette"/>
              <a:cs typeface="Courgette"/>
              <a:sym typeface="Courgette"/>
            </a:endParaRPr>
          </a:p>
          <a:p>
            <a:pPr marL="457200" lvl="0" indent="-374650" algn="l" rtl="0">
              <a:lnSpc>
                <a:spcPct val="115000"/>
              </a:lnSpc>
              <a:spcBef>
                <a:spcPts val="0"/>
              </a:spcBef>
              <a:spcAft>
                <a:spcPts val="0"/>
              </a:spcAft>
              <a:buClr>
                <a:schemeClr val="dk2"/>
              </a:buClr>
              <a:buSzPts val="2300"/>
              <a:buFont typeface="Courgette"/>
              <a:buChar char="●"/>
            </a:pPr>
            <a:r>
              <a:rPr lang="en" sz="2100">
                <a:solidFill>
                  <a:schemeClr val="dk2"/>
                </a:solidFill>
                <a:highlight>
                  <a:srgbClr val="B6D7A8"/>
                </a:highlight>
                <a:latin typeface="Courgette"/>
                <a:ea typeface="Courgette"/>
                <a:cs typeface="Courgette"/>
                <a:sym typeface="Courgette"/>
              </a:rPr>
              <a:t>We reject the null hypothesis</a:t>
            </a:r>
            <a:endParaRPr sz="2100">
              <a:solidFill>
                <a:schemeClr val="dk2"/>
              </a:solidFill>
              <a:highlight>
                <a:srgbClr val="B6D7A8"/>
              </a:highlight>
              <a:latin typeface="Courgette"/>
              <a:ea typeface="Courgette"/>
              <a:cs typeface="Courgette"/>
              <a:sym typeface="Courgette"/>
            </a:endParaRPr>
          </a:p>
          <a:p>
            <a:pPr marL="914400" lvl="1" indent="-374650" algn="l" rtl="0">
              <a:lnSpc>
                <a:spcPct val="115000"/>
              </a:lnSpc>
              <a:spcBef>
                <a:spcPts val="0"/>
              </a:spcBef>
              <a:spcAft>
                <a:spcPts val="0"/>
              </a:spcAft>
              <a:buClr>
                <a:schemeClr val="dk2"/>
              </a:buClr>
              <a:buSzPts val="2300"/>
              <a:buFont typeface="Courgette"/>
              <a:buChar char="○"/>
            </a:pPr>
            <a:r>
              <a:rPr lang="en" sz="2100">
                <a:solidFill>
                  <a:schemeClr val="dk2"/>
                </a:solidFill>
                <a:highlight>
                  <a:srgbClr val="F4CCCC"/>
                </a:highlight>
                <a:latin typeface="Courgette"/>
                <a:ea typeface="Courgette"/>
                <a:cs typeface="Courgette"/>
                <a:sym typeface="Courgette"/>
              </a:rPr>
              <a:t>BUT not all communities are significant </a:t>
            </a:r>
            <a:endParaRPr sz="2200">
              <a:solidFill>
                <a:schemeClr val="dk2"/>
              </a:solidFill>
              <a:highlight>
                <a:srgbClr val="F4CCCC"/>
              </a:highlight>
              <a:latin typeface="Courgette"/>
              <a:ea typeface="Courgette"/>
              <a:cs typeface="Courgette"/>
              <a:sym typeface="Courgett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ECCE"/>
        </a:solidFill>
        <a:effectLst/>
      </p:bgPr>
    </p:bg>
    <p:spTree>
      <p:nvGrpSpPr>
        <p:cNvPr id="1" name="Shape 362"/>
        <p:cNvGrpSpPr/>
        <p:nvPr/>
      </p:nvGrpSpPr>
      <p:grpSpPr>
        <a:xfrm>
          <a:off x="0" y="0"/>
          <a:ext cx="0" cy="0"/>
          <a:chOff x="0" y="0"/>
          <a:chExt cx="0" cy="0"/>
        </a:xfrm>
      </p:grpSpPr>
      <p:grpSp>
        <p:nvGrpSpPr>
          <p:cNvPr id="363" name="Google Shape;363;p36"/>
          <p:cNvGrpSpPr/>
          <p:nvPr/>
        </p:nvGrpSpPr>
        <p:grpSpPr>
          <a:xfrm>
            <a:off x="1076338" y="1454115"/>
            <a:ext cx="3218858" cy="1475742"/>
            <a:chOff x="0" y="-38100"/>
            <a:chExt cx="5933379" cy="2638552"/>
          </a:xfrm>
        </p:grpSpPr>
        <p:sp>
          <p:nvSpPr>
            <p:cNvPr id="364" name="Google Shape;364;p36"/>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B584C"/>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5" name="Google Shape;365;p36"/>
            <p:cNvSpPr txBox="1"/>
            <p:nvPr/>
          </p:nvSpPr>
          <p:spPr>
            <a:xfrm>
              <a:off x="0" y="-38100"/>
              <a:ext cx="5933379" cy="2638552"/>
            </a:xfrm>
            <a:prstGeom prst="rect">
              <a:avLst/>
            </a:prstGeom>
            <a:solidFill>
              <a:srgbClr val="1B584C"/>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6" name="Google Shape;366;p36"/>
          <p:cNvGrpSpPr/>
          <p:nvPr/>
        </p:nvGrpSpPr>
        <p:grpSpPr>
          <a:xfrm>
            <a:off x="4912331" y="1454115"/>
            <a:ext cx="3218858" cy="1475742"/>
            <a:chOff x="0" y="-38100"/>
            <a:chExt cx="5933379" cy="2638552"/>
          </a:xfrm>
        </p:grpSpPr>
        <p:sp>
          <p:nvSpPr>
            <p:cNvPr id="367" name="Google Shape;367;p36"/>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8" name="Google Shape;368;p36"/>
            <p:cNvSpPr txBox="1"/>
            <p:nvPr/>
          </p:nvSpPr>
          <p:spPr>
            <a:xfrm>
              <a:off x="0" y="-38100"/>
              <a:ext cx="5933379" cy="263855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9" name="Google Shape;369;p36"/>
          <p:cNvGrpSpPr/>
          <p:nvPr/>
        </p:nvGrpSpPr>
        <p:grpSpPr>
          <a:xfrm>
            <a:off x="1076338" y="3312980"/>
            <a:ext cx="3218858" cy="1475742"/>
            <a:chOff x="0" y="-38100"/>
            <a:chExt cx="5933379" cy="2638552"/>
          </a:xfrm>
        </p:grpSpPr>
        <p:sp>
          <p:nvSpPr>
            <p:cNvPr id="370" name="Google Shape;370;p36"/>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1" name="Google Shape;371;p36"/>
            <p:cNvSpPr txBox="1"/>
            <p:nvPr/>
          </p:nvSpPr>
          <p:spPr>
            <a:xfrm>
              <a:off x="0" y="-38100"/>
              <a:ext cx="5933379" cy="263855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2" name="Google Shape;372;p36"/>
          <p:cNvGrpSpPr/>
          <p:nvPr/>
        </p:nvGrpSpPr>
        <p:grpSpPr>
          <a:xfrm>
            <a:off x="4912331" y="3312980"/>
            <a:ext cx="3218858" cy="1475742"/>
            <a:chOff x="0" y="-38100"/>
            <a:chExt cx="5933379" cy="2638552"/>
          </a:xfrm>
        </p:grpSpPr>
        <p:sp>
          <p:nvSpPr>
            <p:cNvPr id="373" name="Google Shape;373;p36"/>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4" name="Google Shape;374;p36"/>
            <p:cNvSpPr txBox="1"/>
            <p:nvPr/>
          </p:nvSpPr>
          <p:spPr>
            <a:xfrm>
              <a:off x="0" y="-38100"/>
              <a:ext cx="5933379" cy="263855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5" name="Google Shape;375;p36"/>
          <p:cNvGrpSpPr/>
          <p:nvPr/>
        </p:nvGrpSpPr>
        <p:grpSpPr>
          <a:xfrm>
            <a:off x="1012799" y="1398699"/>
            <a:ext cx="3224809" cy="1475742"/>
            <a:chOff x="0" y="-38100"/>
            <a:chExt cx="5944348" cy="2638552"/>
          </a:xfrm>
        </p:grpSpPr>
        <p:sp>
          <p:nvSpPr>
            <p:cNvPr id="376" name="Google Shape;376;p36"/>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B6D7A8"/>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7" name="Google Shape;377;p36"/>
            <p:cNvSpPr txBox="1"/>
            <p:nvPr/>
          </p:nvSpPr>
          <p:spPr>
            <a:xfrm>
              <a:off x="0" y="-38100"/>
              <a:ext cx="5944348" cy="2638552"/>
            </a:xfrm>
            <a:prstGeom prst="rect">
              <a:avLst/>
            </a:prstGeom>
            <a:solidFill>
              <a:srgbClr val="B6D7A8"/>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8" name="Google Shape;378;p36"/>
          <p:cNvGrpSpPr/>
          <p:nvPr/>
        </p:nvGrpSpPr>
        <p:grpSpPr>
          <a:xfrm>
            <a:off x="4848792" y="1398699"/>
            <a:ext cx="3224809" cy="1475742"/>
            <a:chOff x="0" y="-38100"/>
            <a:chExt cx="5944348" cy="2638552"/>
          </a:xfrm>
        </p:grpSpPr>
        <p:sp>
          <p:nvSpPr>
            <p:cNvPr id="379" name="Google Shape;379;p36"/>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B6D7A8"/>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0" name="Google Shape;380;p36"/>
            <p:cNvSpPr txBox="1"/>
            <p:nvPr/>
          </p:nvSpPr>
          <p:spPr>
            <a:xfrm>
              <a:off x="0" y="-38100"/>
              <a:ext cx="5944348" cy="2638552"/>
            </a:xfrm>
            <a:prstGeom prst="rect">
              <a:avLst/>
            </a:prstGeom>
            <a:solidFill>
              <a:srgbClr val="B6D7A8"/>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81" name="Google Shape;381;p36"/>
          <p:cNvGrpSpPr/>
          <p:nvPr/>
        </p:nvGrpSpPr>
        <p:grpSpPr>
          <a:xfrm>
            <a:off x="1012799" y="3257563"/>
            <a:ext cx="3224809" cy="1475742"/>
            <a:chOff x="0" y="-38100"/>
            <a:chExt cx="5944348" cy="2638552"/>
          </a:xfrm>
        </p:grpSpPr>
        <p:sp>
          <p:nvSpPr>
            <p:cNvPr id="382" name="Google Shape;382;p36"/>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B6D7A8"/>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3" name="Google Shape;383;p36"/>
            <p:cNvSpPr txBox="1"/>
            <p:nvPr/>
          </p:nvSpPr>
          <p:spPr>
            <a:xfrm>
              <a:off x="0" y="-38100"/>
              <a:ext cx="5944348" cy="2638552"/>
            </a:xfrm>
            <a:prstGeom prst="rect">
              <a:avLst/>
            </a:prstGeom>
            <a:solidFill>
              <a:srgbClr val="B6D7A8"/>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84" name="Google Shape;384;p36"/>
          <p:cNvGrpSpPr/>
          <p:nvPr/>
        </p:nvGrpSpPr>
        <p:grpSpPr>
          <a:xfrm>
            <a:off x="4848792" y="3257563"/>
            <a:ext cx="3224809" cy="1475742"/>
            <a:chOff x="0" y="-38100"/>
            <a:chExt cx="5944348" cy="2638552"/>
          </a:xfrm>
        </p:grpSpPr>
        <p:sp>
          <p:nvSpPr>
            <p:cNvPr id="385" name="Google Shape;385;p36"/>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B6D7A8"/>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6" name="Google Shape;386;p36"/>
            <p:cNvSpPr txBox="1"/>
            <p:nvPr/>
          </p:nvSpPr>
          <p:spPr>
            <a:xfrm>
              <a:off x="0" y="-38100"/>
              <a:ext cx="5944348" cy="2638552"/>
            </a:xfrm>
            <a:prstGeom prst="rect">
              <a:avLst/>
            </a:prstGeom>
            <a:solidFill>
              <a:srgbClr val="B6D7A8"/>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87" name="Google Shape;387;p36"/>
          <p:cNvSpPr txBox="1"/>
          <p:nvPr/>
        </p:nvSpPr>
        <p:spPr>
          <a:xfrm>
            <a:off x="1410890" y="256875"/>
            <a:ext cx="6322200" cy="758700"/>
          </a:xfrm>
          <a:prstGeom prst="rect">
            <a:avLst/>
          </a:prstGeom>
          <a:noFill/>
          <a:ln>
            <a:noFill/>
          </a:ln>
        </p:spPr>
        <p:txBody>
          <a:bodyPr spcFirstLastPara="1" wrap="square" lIns="0" tIns="0" rIns="0" bIns="0" anchor="t" anchorCtr="0">
            <a:spAutoFit/>
          </a:bodyPr>
          <a:lstStyle/>
          <a:p>
            <a:pPr marL="0" marR="0" lvl="0" indent="0" algn="ctr" rtl="0">
              <a:lnSpc>
                <a:spcPct val="93000"/>
              </a:lnSpc>
              <a:spcBef>
                <a:spcPts val="0"/>
              </a:spcBef>
              <a:spcAft>
                <a:spcPts val="0"/>
              </a:spcAft>
              <a:buNone/>
            </a:pPr>
            <a:r>
              <a:rPr lang="en" sz="5300">
                <a:solidFill>
                  <a:srgbClr val="1B584C"/>
                </a:solidFill>
                <a:latin typeface="Chewy"/>
                <a:ea typeface="Chewy"/>
                <a:cs typeface="Chewy"/>
                <a:sym typeface="Chewy"/>
              </a:rPr>
              <a:t>Conclusions</a:t>
            </a:r>
            <a:endParaRPr sz="1100">
              <a:solidFill>
                <a:srgbClr val="1B584C"/>
              </a:solidFill>
            </a:endParaRPr>
          </a:p>
        </p:txBody>
      </p:sp>
      <p:sp>
        <p:nvSpPr>
          <p:cNvPr id="388" name="Google Shape;388;p36"/>
          <p:cNvSpPr txBox="1"/>
          <p:nvPr/>
        </p:nvSpPr>
        <p:spPr>
          <a:xfrm>
            <a:off x="1232778" y="1566052"/>
            <a:ext cx="2784600" cy="10530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 sz="1800" b="1">
                <a:solidFill>
                  <a:schemeClr val="dk2"/>
                </a:solidFill>
                <a:latin typeface="Delius"/>
                <a:ea typeface="Delius"/>
                <a:cs typeface="Delius"/>
                <a:sym typeface="Delius"/>
              </a:rPr>
              <a:t>The effectiveness of current management and removal strategies</a:t>
            </a:r>
            <a:endParaRPr sz="1800" b="1">
              <a:solidFill>
                <a:schemeClr val="dk2"/>
              </a:solidFill>
              <a:latin typeface="Delius"/>
              <a:ea typeface="Delius"/>
              <a:cs typeface="Delius"/>
              <a:sym typeface="Delius"/>
            </a:endParaRPr>
          </a:p>
        </p:txBody>
      </p:sp>
      <p:sp>
        <p:nvSpPr>
          <p:cNvPr id="389" name="Google Shape;389;p36"/>
          <p:cNvSpPr txBox="1"/>
          <p:nvPr/>
        </p:nvSpPr>
        <p:spPr>
          <a:xfrm>
            <a:off x="5129467" y="1668480"/>
            <a:ext cx="2784600" cy="10530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 sz="1800" b="1">
                <a:solidFill>
                  <a:schemeClr val="dk2"/>
                </a:solidFill>
                <a:latin typeface="Delius"/>
                <a:ea typeface="Delius"/>
                <a:cs typeface="Delius"/>
                <a:sym typeface="Delius"/>
              </a:rPr>
              <a:t>The impact of climate change on EAB populations</a:t>
            </a:r>
            <a:endParaRPr sz="1800" b="1">
              <a:solidFill>
                <a:schemeClr val="dk2"/>
              </a:solidFill>
              <a:latin typeface="Delius"/>
              <a:ea typeface="Delius"/>
              <a:cs typeface="Delius"/>
              <a:sym typeface="Delius"/>
            </a:endParaRPr>
          </a:p>
        </p:txBody>
      </p:sp>
      <p:sp>
        <p:nvSpPr>
          <p:cNvPr id="390" name="Google Shape;390;p36"/>
          <p:cNvSpPr txBox="1"/>
          <p:nvPr/>
        </p:nvSpPr>
        <p:spPr>
          <a:xfrm>
            <a:off x="1232778" y="3656506"/>
            <a:ext cx="2784600" cy="1329900"/>
          </a:xfrm>
          <a:prstGeom prst="rect">
            <a:avLst/>
          </a:prstGeom>
          <a:noFill/>
          <a:ln>
            <a:noFill/>
          </a:ln>
        </p:spPr>
        <p:txBody>
          <a:bodyPr spcFirstLastPara="1" wrap="square" lIns="0" tIns="0" rIns="0" bIns="0" anchor="t" anchorCtr="0">
            <a:spAutoFit/>
          </a:bodyPr>
          <a:lstStyle/>
          <a:p>
            <a:pPr marL="0" lvl="0" indent="0" algn="ctr" rtl="0">
              <a:lnSpc>
                <a:spcPct val="140005"/>
              </a:lnSpc>
              <a:spcBef>
                <a:spcPts val="0"/>
              </a:spcBef>
              <a:spcAft>
                <a:spcPts val="0"/>
              </a:spcAft>
              <a:buClr>
                <a:schemeClr val="dk2"/>
              </a:buClr>
              <a:buSzPts val="1100"/>
              <a:buFont typeface="Arial"/>
              <a:buNone/>
            </a:pPr>
            <a:r>
              <a:rPr lang="en" sz="1800" b="1">
                <a:solidFill>
                  <a:schemeClr val="dk2"/>
                </a:solidFill>
                <a:latin typeface="Delius"/>
                <a:ea typeface="Delius"/>
                <a:cs typeface="Delius"/>
                <a:sym typeface="Delius"/>
              </a:rPr>
              <a:t>Overall human impact and assistance in spread</a:t>
            </a:r>
            <a:endParaRPr sz="1800" b="1">
              <a:solidFill>
                <a:schemeClr val="dk2"/>
              </a:solidFill>
              <a:latin typeface="Delius"/>
              <a:ea typeface="Delius"/>
              <a:cs typeface="Delius"/>
              <a:sym typeface="Delius"/>
            </a:endParaRPr>
          </a:p>
          <a:p>
            <a:pPr marL="0" lvl="0" indent="0" algn="ctr" rtl="0">
              <a:lnSpc>
                <a:spcPct val="140005"/>
              </a:lnSpc>
              <a:spcBef>
                <a:spcPts val="0"/>
              </a:spcBef>
              <a:spcAft>
                <a:spcPts val="0"/>
              </a:spcAft>
              <a:buClr>
                <a:schemeClr val="dk2"/>
              </a:buClr>
              <a:buSzPts val="1100"/>
              <a:buFont typeface="Arial"/>
              <a:buNone/>
            </a:pPr>
            <a:endParaRPr sz="1500">
              <a:solidFill>
                <a:srgbClr val="186AB4"/>
              </a:solidFill>
              <a:latin typeface="Delius"/>
              <a:ea typeface="Delius"/>
              <a:cs typeface="Delius"/>
              <a:sym typeface="Delius"/>
            </a:endParaRPr>
          </a:p>
          <a:p>
            <a:pPr marL="0" marR="0" lvl="0" indent="0" algn="ctr" rtl="0">
              <a:lnSpc>
                <a:spcPct val="140005"/>
              </a:lnSpc>
              <a:spcBef>
                <a:spcPts val="0"/>
              </a:spcBef>
              <a:spcAft>
                <a:spcPts val="0"/>
              </a:spcAft>
              <a:buNone/>
            </a:pPr>
            <a:endParaRPr sz="1500">
              <a:solidFill>
                <a:srgbClr val="186AB4"/>
              </a:solidFill>
              <a:latin typeface="Delius"/>
              <a:ea typeface="Delius"/>
              <a:cs typeface="Delius"/>
              <a:sym typeface="Delius"/>
            </a:endParaRPr>
          </a:p>
        </p:txBody>
      </p:sp>
      <p:sp>
        <p:nvSpPr>
          <p:cNvPr id="391" name="Google Shape;391;p36"/>
          <p:cNvSpPr txBox="1"/>
          <p:nvPr/>
        </p:nvSpPr>
        <p:spPr>
          <a:xfrm>
            <a:off x="5114951" y="3463875"/>
            <a:ext cx="2692500" cy="914400"/>
          </a:xfrm>
          <a:prstGeom prst="rect">
            <a:avLst/>
          </a:prstGeom>
          <a:noFill/>
          <a:ln>
            <a:noFill/>
          </a:ln>
        </p:spPr>
        <p:txBody>
          <a:bodyPr spcFirstLastPara="1" wrap="square" lIns="0" tIns="0" rIns="0" bIns="0" anchor="t" anchorCtr="0">
            <a:spAutoFit/>
          </a:bodyPr>
          <a:lstStyle/>
          <a:p>
            <a:pPr marL="0" marR="0" lvl="1" indent="0" algn="ctr" rtl="0">
              <a:lnSpc>
                <a:spcPct val="115000"/>
              </a:lnSpc>
              <a:spcBef>
                <a:spcPts val="0"/>
              </a:spcBef>
              <a:spcAft>
                <a:spcPts val="0"/>
              </a:spcAft>
              <a:buNone/>
            </a:pPr>
            <a:r>
              <a:rPr lang="en" sz="1800" b="1">
                <a:solidFill>
                  <a:schemeClr val="dk2"/>
                </a:solidFill>
                <a:latin typeface="Delius"/>
                <a:ea typeface="Delius"/>
                <a:cs typeface="Delius"/>
                <a:sym typeface="Delius"/>
              </a:rPr>
              <a:t>Indirectly affecting human health: Respiratory Issues</a:t>
            </a:r>
            <a:r>
              <a:rPr lang="en" sz="1800" b="1" baseline="30000">
                <a:solidFill>
                  <a:schemeClr val="dk2"/>
                </a:solidFill>
                <a:latin typeface="Delius"/>
                <a:ea typeface="Delius"/>
                <a:cs typeface="Delius"/>
                <a:sym typeface="Delius"/>
              </a:rPr>
              <a:t>5</a:t>
            </a:r>
            <a:endParaRPr sz="1800" b="1" baseline="30000">
              <a:solidFill>
                <a:schemeClr val="dk2"/>
              </a:solidFill>
              <a:latin typeface="Delius"/>
              <a:ea typeface="Delius"/>
              <a:cs typeface="Delius"/>
              <a:sym typeface="Delius"/>
            </a:endParaRPr>
          </a:p>
        </p:txBody>
      </p:sp>
      <p:pic>
        <p:nvPicPr>
          <p:cNvPr id="392" name="Google Shape;392;p36"/>
          <p:cNvPicPr preferRelativeResize="0"/>
          <p:nvPr/>
        </p:nvPicPr>
        <p:blipFill rotWithShape="1">
          <a:blip r:embed="rId3">
            <a:alphaModFix amt="92000"/>
          </a:blip>
          <a:srcRect l="16492" t="36230" r="69682" b="37850"/>
          <a:stretch/>
        </p:blipFill>
        <p:spPr>
          <a:xfrm rot="4028408">
            <a:off x="574950" y="-317809"/>
            <a:ext cx="1272657" cy="2385459"/>
          </a:xfrm>
          <a:prstGeom prst="flowChartConnector">
            <a:avLst/>
          </a:prstGeom>
          <a:noFill/>
          <a:ln w="38100" cap="flat" cmpd="sng">
            <a:solidFill>
              <a:srgbClr val="1B584C"/>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7"/>
          <p:cNvSpPr txBox="1"/>
          <p:nvPr/>
        </p:nvSpPr>
        <p:spPr>
          <a:xfrm>
            <a:off x="1410890" y="628650"/>
            <a:ext cx="6322200" cy="701400"/>
          </a:xfrm>
          <a:prstGeom prst="rect">
            <a:avLst/>
          </a:prstGeom>
          <a:noFill/>
          <a:ln>
            <a:noFill/>
          </a:ln>
        </p:spPr>
        <p:txBody>
          <a:bodyPr spcFirstLastPara="1" wrap="square" lIns="0" tIns="0" rIns="0" bIns="0" anchor="t" anchorCtr="0">
            <a:spAutoFit/>
          </a:bodyPr>
          <a:lstStyle/>
          <a:p>
            <a:pPr marL="0" marR="0" lvl="0" indent="0" algn="ctr" rtl="0">
              <a:lnSpc>
                <a:spcPct val="93000"/>
              </a:lnSpc>
              <a:spcBef>
                <a:spcPts val="0"/>
              </a:spcBef>
              <a:spcAft>
                <a:spcPts val="0"/>
              </a:spcAft>
              <a:buNone/>
            </a:pPr>
            <a:r>
              <a:rPr lang="en" sz="4900">
                <a:solidFill>
                  <a:schemeClr val="dk2"/>
                </a:solidFill>
                <a:latin typeface="Chewy"/>
                <a:ea typeface="Chewy"/>
                <a:cs typeface="Chewy"/>
                <a:sym typeface="Chewy"/>
              </a:rPr>
              <a:t>References</a:t>
            </a:r>
            <a:endParaRPr sz="700">
              <a:solidFill>
                <a:schemeClr val="dk2"/>
              </a:solidFill>
            </a:endParaRPr>
          </a:p>
        </p:txBody>
      </p:sp>
      <p:sp>
        <p:nvSpPr>
          <p:cNvPr id="398" name="Google Shape;398;p37"/>
          <p:cNvSpPr txBox="1"/>
          <p:nvPr/>
        </p:nvSpPr>
        <p:spPr>
          <a:xfrm>
            <a:off x="1660275" y="1529125"/>
            <a:ext cx="7140900" cy="30837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2"/>
              </a:buClr>
              <a:buSzPts val="1100"/>
              <a:buFont typeface="Delius"/>
              <a:buAutoNum type="arabicPeriod"/>
            </a:pPr>
            <a:r>
              <a:rPr lang="en" sz="1100">
                <a:solidFill>
                  <a:schemeClr val="dk2"/>
                </a:solidFill>
                <a:latin typeface="Delius"/>
                <a:ea typeface="Delius"/>
                <a:cs typeface="Delius"/>
                <a:sym typeface="Delius"/>
              </a:rPr>
              <a:t>Johny S, Kyei-Poku G, Gauthier D, van Frankenhuyzen K, Krell PJ. 2o12. Characterization and virulence of </a:t>
            </a:r>
            <a:r>
              <a:rPr lang="en" sz="1100" i="1">
                <a:solidFill>
                  <a:schemeClr val="dk2"/>
                </a:solidFill>
                <a:latin typeface="Delius"/>
                <a:ea typeface="Delius"/>
                <a:cs typeface="Delius"/>
                <a:sym typeface="Delius"/>
              </a:rPr>
              <a:t>Beauveria </a:t>
            </a:r>
            <a:r>
              <a:rPr lang="en" sz="1100">
                <a:solidFill>
                  <a:schemeClr val="dk2"/>
                </a:solidFill>
                <a:latin typeface="Delius"/>
                <a:ea typeface="Delius"/>
                <a:cs typeface="Delius"/>
                <a:sym typeface="Delius"/>
              </a:rPr>
              <a:t>spp. recovered from emerald ash borer in southwestern Ontario, Canada. </a:t>
            </a:r>
            <a:r>
              <a:rPr lang="en" sz="1100" i="1">
                <a:solidFill>
                  <a:schemeClr val="dk2"/>
                </a:solidFill>
                <a:latin typeface="Delius"/>
                <a:ea typeface="Delius"/>
                <a:cs typeface="Delius"/>
                <a:sym typeface="Delius"/>
              </a:rPr>
              <a:t>J Invertebr Pathol </a:t>
            </a:r>
            <a:r>
              <a:rPr lang="en" sz="1100">
                <a:solidFill>
                  <a:schemeClr val="dk2"/>
                </a:solidFill>
                <a:latin typeface="Delius"/>
                <a:ea typeface="Delius"/>
                <a:cs typeface="Delius"/>
                <a:sym typeface="Delius"/>
              </a:rPr>
              <a:t>111(1): 41-49.</a:t>
            </a:r>
            <a:endParaRPr sz="1100">
              <a:solidFill>
                <a:schemeClr val="dk2"/>
              </a:solidFill>
              <a:latin typeface="Delius"/>
              <a:ea typeface="Delius"/>
              <a:cs typeface="Delius"/>
              <a:sym typeface="Delius"/>
            </a:endParaRPr>
          </a:p>
          <a:p>
            <a:pPr marL="457200" lvl="0" indent="-298450" algn="l" rtl="0">
              <a:spcBef>
                <a:spcPts val="0"/>
              </a:spcBef>
              <a:spcAft>
                <a:spcPts val="0"/>
              </a:spcAft>
              <a:buClr>
                <a:schemeClr val="dk2"/>
              </a:buClr>
              <a:buSzPts val="1100"/>
              <a:buFont typeface="Delius"/>
              <a:buAutoNum type="arabicPeriod"/>
            </a:pPr>
            <a:r>
              <a:rPr lang="en" sz="1100">
                <a:solidFill>
                  <a:schemeClr val="dk2"/>
                </a:solidFill>
                <a:latin typeface="Delius"/>
                <a:ea typeface="Delius"/>
                <a:cs typeface="Delius"/>
                <a:sym typeface="Delius"/>
              </a:rPr>
              <a:t>Eckenwalder JE, Metsger DA, Dickinson TA, Hodges SH. 2023. A Field Guide to Trees of Ontario. Royal Ontario Museum.</a:t>
            </a:r>
            <a:endParaRPr sz="1100">
              <a:solidFill>
                <a:schemeClr val="dk2"/>
              </a:solidFill>
              <a:latin typeface="Delius"/>
              <a:ea typeface="Delius"/>
              <a:cs typeface="Delius"/>
              <a:sym typeface="Delius"/>
            </a:endParaRPr>
          </a:p>
          <a:p>
            <a:pPr marL="457200" lvl="0" indent="-298450" algn="l" rtl="0">
              <a:spcBef>
                <a:spcPts val="0"/>
              </a:spcBef>
              <a:spcAft>
                <a:spcPts val="0"/>
              </a:spcAft>
              <a:buClr>
                <a:schemeClr val="dk2"/>
              </a:buClr>
              <a:buSzPts val="1100"/>
              <a:buFont typeface="Delius"/>
              <a:buAutoNum type="arabicPeriod"/>
            </a:pPr>
            <a:r>
              <a:rPr lang="en" sz="1100">
                <a:solidFill>
                  <a:schemeClr val="dk2"/>
                </a:solidFill>
                <a:latin typeface="Delius"/>
                <a:ea typeface="Delius"/>
                <a:cs typeface="Delius"/>
                <a:sym typeface="Delius"/>
              </a:rPr>
              <a:t>Ryall, K. L., Fidgen, J. G., &amp;amp; Turgeon, J. J. (2011). Detectability of the emerald ash borer (Coleoptera: Buprestidae) in asymptomatic urban trees by using branch samples. Environmental Entomology, 40(3), 679–688. </a:t>
            </a:r>
            <a:endParaRPr sz="1100">
              <a:solidFill>
                <a:schemeClr val="dk2"/>
              </a:solidFill>
              <a:latin typeface="Delius"/>
              <a:ea typeface="Delius"/>
              <a:cs typeface="Delius"/>
              <a:sym typeface="Delius"/>
            </a:endParaRPr>
          </a:p>
          <a:p>
            <a:pPr marL="457200" lvl="0" indent="-298450" algn="l" rtl="0">
              <a:spcBef>
                <a:spcPts val="0"/>
              </a:spcBef>
              <a:spcAft>
                <a:spcPts val="0"/>
              </a:spcAft>
              <a:buClr>
                <a:schemeClr val="dk2"/>
              </a:buClr>
              <a:buSzPts val="1100"/>
              <a:buFont typeface="Delius"/>
              <a:buAutoNum type="arabicPeriod"/>
            </a:pPr>
            <a:r>
              <a:rPr lang="en" sz="1100">
                <a:solidFill>
                  <a:schemeClr val="dk2"/>
                </a:solidFill>
                <a:latin typeface="Delius"/>
                <a:ea typeface="Delius"/>
                <a:cs typeface="Delius"/>
                <a:sym typeface="Delius"/>
              </a:rPr>
              <a:t>Donovan, G. H., Butry, D. T., Michael, Y. L., Prestemon, J. P., Liebhold, A. M., Gatziolis, D., &amp;amp; Mao, M. Y. (2013). The relationship between trees and human health. American Journal of Preventive Medicine, 44(2), 139–145. </a:t>
            </a:r>
            <a:endParaRPr sz="1100">
              <a:solidFill>
                <a:schemeClr val="dk2"/>
              </a:solidFill>
              <a:latin typeface="Delius"/>
              <a:ea typeface="Delius"/>
              <a:cs typeface="Delius"/>
              <a:sym typeface="Delius"/>
            </a:endParaRPr>
          </a:p>
          <a:p>
            <a:pPr marL="457200" lvl="0" indent="-298450" algn="l" rtl="0">
              <a:spcBef>
                <a:spcPts val="0"/>
              </a:spcBef>
              <a:spcAft>
                <a:spcPts val="0"/>
              </a:spcAft>
              <a:buClr>
                <a:schemeClr val="dk2"/>
              </a:buClr>
              <a:buSzPts val="1100"/>
              <a:buFont typeface="Delius"/>
              <a:buAutoNum type="arabicPeriod"/>
            </a:pPr>
            <a:r>
              <a:rPr lang="en" sz="1100">
                <a:solidFill>
                  <a:schemeClr val="dk2"/>
                </a:solidFill>
                <a:latin typeface="Delius"/>
                <a:ea typeface="Delius"/>
                <a:cs typeface="Delius"/>
                <a:sym typeface="Delius"/>
              </a:rPr>
              <a:t>Government of Canada. 2017b. CFIA Observations of EAB: Government of Canada, Emerald Ash Borer Surveillance Data 2002-2020, Canadian Food Inspection Agency. [online] https://open.canada.ca/ data/en/dataset/69f4ecd8-9761-4d40-b0f9-e186f2fcce5b. [accessed 1 October 2023].</a:t>
            </a:r>
            <a:endParaRPr sz="1100">
              <a:solidFill>
                <a:schemeClr val="dk2"/>
              </a:solidFill>
              <a:latin typeface="Delius"/>
              <a:ea typeface="Delius"/>
              <a:cs typeface="Delius"/>
              <a:sym typeface="Delius"/>
            </a:endParaRPr>
          </a:p>
          <a:p>
            <a:pPr marL="914400" lvl="0" indent="0" algn="l" rtl="0">
              <a:spcBef>
                <a:spcPts val="0"/>
              </a:spcBef>
              <a:spcAft>
                <a:spcPts val="0"/>
              </a:spcAft>
              <a:buNone/>
            </a:pPr>
            <a:endParaRPr sz="1500">
              <a:solidFill>
                <a:schemeClr val="dk2"/>
              </a:solidFill>
              <a:latin typeface="Chewy"/>
              <a:ea typeface="Chewy"/>
              <a:cs typeface="Chewy"/>
              <a:sym typeface="Chewy"/>
            </a:endParaRPr>
          </a:p>
          <a:p>
            <a:pPr marL="914400" lvl="0" indent="0" algn="l" rtl="0">
              <a:spcBef>
                <a:spcPts val="0"/>
              </a:spcBef>
              <a:spcAft>
                <a:spcPts val="0"/>
              </a:spcAft>
              <a:buNone/>
            </a:pPr>
            <a:endParaRPr sz="1500">
              <a:solidFill>
                <a:schemeClr val="dk2"/>
              </a:solidFill>
              <a:latin typeface="Chewy"/>
              <a:ea typeface="Chewy"/>
              <a:cs typeface="Chewy"/>
              <a:sym typeface="Chewy"/>
            </a:endParaRPr>
          </a:p>
        </p:txBody>
      </p:sp>
      <p:pic>
        <p:nvPicPr>
          <p:cNvPr id="399" name="Google Shape;399;p37"/>
          <p:cNvPicPr preferRelativeResize="0"/>
          <p:nvPr/>
        </p:nvPicPr>
        <p:blipFill rotWithShape="1">
          <a:blip r:embed="rId3">
            <a:alphaModFix/>
          </a:blip>
          <a:srcRect l="28828" t="28167" r="25434" b="26128"/>
          <a:stretch/>
        </p:blipFill>
        <p:spPr>
          <a:xfrm>
            <a:off x="-128275" y="-238475"/>
            <a:ext cx="2487780" cy="2485782"/>
          </a:xfrm>
          <a:prstGeom prst="irregularSeal2">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03"/>
        <p:cNvGrpSpPr/>
        <p:nvPr/>
      </p:nvGrpSpPr>
      <p:grpSpPr>
        <a:xfrm>
          <a:off x="0" y="0"/>
          <a:ext cx="0" cy="0"/>
          <a:chOff x="0" y="0"/>
          <a:chExt cx="0" cy="0"/>
        </a:xfrm>
      </p:grpSpPr>
      <p:sp>
        <p:nvSpPr>
          <p:cNvPr id="404" name="Google Shape;404;p38"/>
          <p:cNvSpPr txBox="1"/>
          <p:nvPr/>
        </p:nvSpPr>
        <p:spPr>
          <a:xfrm>
            <a:off x="256947" y="131300"/>
            <a:ext cx="8202000" cy="543900"/>
          </a:xfrm>
          <a:prstGeom prst="rect">
            <a:avLst/>
          </a:prstGeom>
          <a:noFill/>
          <a:ln>
            <a:noFill/>
          </a:ln>
        </p:spPr>
        <p:txBody>
          <a:bodyPr spcFirstLastPara="1" wrap="square" lIns="0" tIns="0" rIns="0" bIns="0" anchor="t" anchorCtr="0">
            <a:spAutoFit/>
          </a:bodyPr>
          <a:lstStyle/>
          <a:p>
            <a:pPr marL="0" marR="0" lvl="0" indent="0" algn="l" rtl="0">
              <a:lnSpc>
                <a:spcPct val="93000"/>
              </a:lnSpc>
              <a:spcBef>
                <a:spcPts val="0"/>
              </a:spcBef>
              <a:spcAft>
                <a:spcPts val="0"/>
              </a:spcAft>
              <a:buNone/>
            </a:pPr>
            <a:r>
              <a:rPr lang="en" sz="3800">
                <a:solidFill>
                  <a:srgbClr val="1B584C"/>
                </a:solidFill>
                <a:latin typeface="Chewy"/>
                <a:ea typeface="Chewy"/>
                <a:cs typeface="Chewy"/>
                <a:sym typeface="Chewy"/>
              </a:rPr>
              <a:t>DATA MANIPULATION</a:t>
            </a:r>
            <a:endParaRPr sz="100">
              <a:solidFill>
                <a:srgbClr val="1B584C"/>
              </a:solidFill>
            </a:endParaRPr>
          </a:p>
        </p:txBody>
      </p:sp>
      <p:sp>
        <p:nvSpPr>
          <p:cNvPr id="405" name="Google Shape;405;p38"/>
          <p:cNvSpPr/>
          <p:nvPr/>
        </p:nvSpPr>
        <p:spPr>
          <a:xfrm>
            <a:off x="111650" y="675050"/>
            <a:ext cx="4381200" cy="1413300"/>
          </a:xfrm>
          <a:prstGeom prst="downArrow">
            <a:avLst>
              <a:gd name="adj1" fmla="val 50428"/>
              <a:gd name="adj2" fmla="val 5305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endParaRPr sz="1800">
              <a:solidFill>
                <a:schemeClr val="dk2"/>
              </a:solidFill>
              <a:latin typeface="Chewy"/>
              <a:ea typeface="Chewy"/>
              <a:cs typeface="Chewy"/>
              <a:sym typeface="Chewy"/>
            </a:endParaRPr>
          </a:p>
          <a:p>
            <a:pPr marL="0" lvl="0" indent="0" algn="ctr" rtl="0">
              <a:spcBef>
                <a:spcPts val="0"/>
              </a:spcBef>
              <a:spcAft>
                <a:spcPts val="0"/>
              </a:spcAft>
              <a:buNone/>
            </a:pPr>
            <a:r>
              <a:rPr lang="en" sz="1800">
                <a:solidFill>
                  <a:schemeClr val="dk2"/>
                </a:solidFill>
                <a:latin typeface="Chewy"/>
                <a:ea typeface="Chewy"/>
                <a:cs typeface="Chewy"/>
                <a:sym typeface="Chewy"/>
              </a:rPr>
              <a:t>Emerald Ash Borer</a:t>
            </a:r>
            <a:endParaRPr sz="1800">
              <a:solidFill>
                <a:schemeClr val="dk2"/>
              </a:solidFill>
              <a:latin typeface="Chewy"/>
              <a:ea typeface="Chewy"/>
              <a:cs typeface="Chewy"/>
              <a:sym typeface="Chewy"/>
            </a:endParaRPr>
          </a:p>
          <a:p>
            <a:pPr marL="0" lvl="0" indent="0" algn="ctr" rtl="0">
              <a:spcBef>
                <a:spcPts val="0"/>
              </a:spcBef>
              <a:spcAft>
                <a:spcPts val="0"/>
              </a:spcAft>
              <a:buNone/>
            </a:pPr>
            <a:r>
              <a:rPr lang="en" sz="1800">
                <a:solidFill>
                  <a:schemeClr val="dk2"/>
                </a:solidFill>
                <a:latin typeface="Chewy"/>
                <a:ea typeface="Chewy"/>
                <a:cs typeface="Chewy"/>
                <a:sym typeface="Chewy"/>
              </a:rPr>
              <a:t>Surveillance Data 2002 to 2020</a:t>
            </a:r>
            <a:endParaRPr>
              <a:latin typeface="Chewy"/>
              <a:ea typeface="Chewy"/>
              <a:cs typeface="Chewy"/>
              <a:sym typeface="Chewy"/>
            </a:endParaRPr>
          </a:p>
        </p:txBody>
      </p:sp>
      <p:sp>
        <p:nvSpPr>
          <p:cNvPr id="406" name="Google Shape;406;p38"/>
          <p:cNvSpPr/>
          <p:nvPr/>
        </p:nvSpPr>
        <p:spPr>
          <a:xfrm>
            <a:off x="190950" y="2102850"/>
            <a:ext cx="4175100" cy="937800"/>
          </a:xfrm>
          <a:prstGeom prst="downArrow">
            <a:avLst>
              <a:gd name="adj1" fmla="val 77781"/>
              <a:gd name="adj2" fmla="val 48944"/>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latin typeface="Chewy"/>
                <a:ea typeface="Chewy"/>
                <a:cs typeface="Chewy"/>
                <a:sym typeface="Chewy"/>
              </a:rPr>
              <a:t> </a:t>
            </a:r>
            <a:endParaRPr sz="1800">
              <a:solidFill>
                <a:schemeClr val="dk2"/>
              </a:solidFill>
              <a:latin typeface="Chewy"/>
              <a:ea typeface="Chewy"/>
              <a:cs typeface="Chewy"/>
              <a:sym typeface="Chewy"/>
            </a:endParaRPr>
          </a:p>
          <a:p>
            <a:pPr marL="0" lvl="0" indent="0" algn="l" rtl="0">
              <a:spcBef>
                <a:spcPts val="0"/>
              </a:spcBef>
              <a:spcAft>
                <a:spcPts val="0"/>
              </a:spcAft>
              <a:buNone/>
            </a:pPr>
            <a:r>
              <a:rPr lang="en" sz="1800">
                <a:solidFill>
                  <a:schemeClr val="dk2"/>
                </a:solidFill>
                <a:latin typeface="Chewy"/>
                <a:ea typeface="Chewy"/>
                <a:cs typeface="Chewy"/>
                <a:sym typeface="Chewy"/>
              </a:rPr>
              <a:t>                   </a:t>
            </a:r>
            <a:endParaRPr>
              <a:solidFill>
                <a:schemeClr val="dk2"/>
              </a:solidFill>
              <a:latin typeface="Chewy"/>
              <a:ea typeface="Chewy"/>
              <a:cs typeface="Chewy"/>
              <a:sym typeface="Chewy"/>
            </a:endParaRPr>
          </a:p>
          <a:p>
            <a:pPr marL="0" lvl="0" indent="0" algn="ctr" rtl="0">
              <a:spcBef>
                <a:spcPts val="0"/>
              </a:spcBef>
              <a:spcAft>
                <a:spcPts val="0"/>
              </a:spcAft>
              <a:buNone/>
            </a:pPr>
            <a:r>
              <a:rPr lang="en" sz="1800">
                <a:solidFill>
                  <a:schemeClr val="dk2"/>
                </a:solidFill>
                <a:latin typeface="Chewy"/>
                <a:ea typeface="Chewy"/>
                <a:cs typeface="Chewy"/>
                <a:sym typeface="Chewy"/>
              </a:rPr>
              <a:t>  Census Data derived from Stats Canada</a:t>
            </a:r>
            <a:endParaRPr sz="1800">
              <a:solidFill>
                <a:schemeClr val="dk2"/>
              </a:solidFill>
              <a:latin typeface="Chewy"/>
              <a:ea typeface="Chewy"/>
              <a:cs typeface="Chewy"/>
              <a:sym typeface="Chewy"/>
            </a:endParaRPr>
          </a:p>
          <a:p>
            <a:pPr marL="0" lvl="0" indent="0" algn="ctr" rtl="0">
              <a:spcBef>
                <a:spcPts val="0"/>
              </a:spcBef>
              <a:spcAft>
                <a:spcPts val="0"/>
              </a:spcAft>
              <a:buNone/>
            </a:pPr>
            <a:endParaRPr>
              <a:latin typeface="Chewy"/>
              <a:ea typeface="Chewy"/>
              <a:cs typeface="Chewy"/>
              <a:sym typeface="Chewy"/>
            </a:endParaRPr>
          </a:p>
        </p:txBody>
      </p:sp>
      <p:sp>
        <p:nvSpPr>
          <p:cNvPr id="407" name="Google Shape;407;p38"/>
          <p:cNvSpPr/>
          <p:nvPr/>
        </p:nvSpPr>
        <p:spPr>
          <a:xfrm>
            <a:off x="256950" y="3055150"/>
            <a:ext cx="4175100" cy="937800"/>
          </a:xfrm>
          <a:prstGeom prst="downArrow">
            <a:avLst>
              <a:gd name="adj1" fmla="val 79146"/>
              <a:gd name="adj2" fmla="val 36662"/>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latin typeface="Chewy"/>
                <a:ea typeface="Chewy"/>
                <a:cs typeface="Chewy"/>
                <a:sym typeface="Chewy"/>
              </a:rPr>
              <a:t>                                     </a:t>
            </a:r>
            <a:endParaRPr sz="1800">
              <a:solidFill>
                <a:schemeClr val="dk2"/>
              </a:solidFill>
              <a:latin typeface="Chewy"/>
              <a:ea typeface="Chewy"/>
              <a:cs typeface="Chewy"/>
              <a:sym typeface="Chewy"/>
            </a:endParaRPr>
          </a:p>
          <a:p>
            <a:pPr marL="0" lvl="0" indent="0" algn="ctr" rtl="0">
              <a:spcBef>
                <a:spcPts val="0"/>
              </a:spcBef>
              <a:spcAft>
                <a:spcPts val="0"/>
              </a:spcAft>
              <a:buNone/>
            </a:pPr>
            <a:r>
              <a:rPr lang="en" sz="1800">
                <a:solidFill>
                  <a:schemeClr val="dk2"/>
                </a:solidFill>
                <a:latin typeface="Chewy"/>
                <a:ea typeface="Chewy"/>
                <a:cs typeface="Chewy"/>
                <a:sym typeface="Chewy"/>
              </a:rPr>
              <a:t>Historical Weather Data </a:t>
            </a:r>
            <a:endParaRPr>
              <a:latin typeface="Chewy"/>
              <a:ea typeface="Chewy"/>
              <a:cs typeface="Chewy"/>
              <a:sym typeface="Chewy"/>
            </a:endParaRPr>
          </a:p>
        </p:txBody>
      </p:sp>
      <p:sp>
        <p:nvSpPr>
          <p:cNvPr id="408" name="Google Shape;408;p38"/>
          <p:cNvSpPr/>
          <p:nvPr/>
        </p:nvSpPr>
        <p:spPr>
          <a:xfrm>
            <a:off x="275000" y="4088150"/>
            <a:ext cx="4054500" cy="85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hewy"/>
                <a:ea typeface="Chewy"/>
                <a:cs typeface="Chewy"/>
                <a:sym typeface="Chewy"/>
              </a:rPr>
              <a:t>OUR FINAL DATA SET</a:t>
            </a:r>
            <a:endParaRPr>
              <a:latin typeface="Chewy"/>
              <a:ea typeface="Chewy"/>
              <a:cs typeface="Chewy"/>
              <a:sym typeface="Chewy"/>
            </a:endParaRPr>
          </a:p>
        </p:txBody>
      </p:sp>
      <p:pic>
        <p:nvPicPr>
          <p:cNvPr id="409" name="Google Shape;409;p38" descr="File:Statistics Canada logo.svg - Wikipedia"/>
          <p:cNvPicPr preferRelativeResize="0"/>
          <p:nvPr/>
        </p:nvPicPr>
        <p:blipFill rotWithShape="1">
          <a:blip r:embed="rId3">
            <a:alphaModFix/>
          </a:blip>
          <a:srcRect r="35579"/>
          <a:stretch/>
        </p:blipFill>
        <p:spPr>
          <a:xfrm>
            <a:off x="6528625" y="4715350"/>
            <a:ext cx="1904100" cy="332300"/>
          </a:xfrm>
          <a:prstGeom prst="rect">
            <a:avLst/>
          </a:prstGeom>
          <a:noFill/>
          <a:ln>
            <a:noFill/>
          </a:ln>
        </p:spPr>
      </p:pic>
      <p:pic>
        <p:nvPicPr>
          <p:cNvPr id="410" name="Google Shape;410;p38" descr="Government of Canada Logo and symbol, meaning, history, PNG"/>
          <p:cNvPicPr preferRelativeResize="0"/>
          <p:nvPr/>
        </p:nvPicPr>
        <p:blipFill rotWithShape="1">
          <a:blip r:embed="rId4">
            <a:alphaModFix/>
          </a:blip>
          <a:srcRect t="32409" r="40162" b="31220"/>
          <a:stretch/>
        </p:blipFill>
        <p:spPr>
          <a:xfrm>
            <a:off x="4640450" y="4563225"/>
            <a:ext cx="1861951" cy="636557"/>
          </a:xfrm>
          <a:prstGeom prst="rect">
            <a:avLst/>
          </a:prstGeom>
          <a:noFill/>
          <a:ln>
            <a:noFill/>
          </a:ln>
        </p:spPr>
      </p:pic>
      <p:pic>
        <p:nvPicPr>
          <p:cNvPr id="411" name="Google Shape;411;p38" descr="Home — Climate Data Canada"/>
          <p:cNvPicPr preferRelativeResize="0"/>
          <p:nvPr/>
        </p:nvPicPr>
        <p:blipFill>
          <a:blip r:embed="rId5">
            <a:alphaModFix/>
          </a:blip>
          <a:stretch>
            <a:fillRect/>
          </a:stretch>
        </p:blipFill>
        <p:spPr>
          <a:xfrm>
            <a:off x="8458950" y="4563225"/>
            <a:ext cx="469175" cy="469175"/>
          </a:xfrm>
          <a:prstGeom prst="rect">
            <a:avLst/>
          </a:prstGeom>
          <a:noFill/>
          <a:ln>
            <a:noFill/>
          </a:ln>
        </p:spPr>
      </p:pic>
      <p:sp>
        <p:nvSpPr>
          <p:cNvPr id="412" name="Google Shape;412;p38"/>
          <p:cNvSpPr/>
          <p:nvPr/>
        </p:nvSpPr>
        <p:spPr>
          <a:xfrm>
            <a:off x="4621725" y="771625"/>
            <a:ext cx="4381200" cy="3406500"/>
          </a:xfrm>
          <a:prstGeom prst="rect">
            <a:avLst/>
          </a:prstGeom>
          <a:solidFill>
            <a:srgbClr val="FFFFFF"/>
          </a:solidFill>
          <a:ln w="9525" cap="flat" cmpd="sng">
            <a:solidFill>
              <a:srgbClr val="1B58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hewy"/>
                <a:ea typeface="Chewy"/>
                <a:cs typeface="Chewy"/>
                <a:sym typeface="Chewy"/>
              </a:rPr>
              <a:t>EAB SURVEILLANCE DATA CONTENTS:</a:t>
            </a:r>
            <a:endParaRPr>
              <a:latin typeface="Chewy"/>
              <a:ea typeface="Chewy"/>
              <a:cs typeface="Chewy"/>
              <a:sym typeface="Chewy"/>
            </a:endParaRPr>
          </a:p>
          <a:p>
            <a:pPr marL="457200" lvl="0" indent="-317500" algn="ctr" rtl="0">
              <a:spcBef>
                <a:spcPts val="0"/>
              </a:spcBef>
              <a:spcAft>
                <a:spcPts val="0"/>
              </a:spcAft>
              <a:buSzPts val="1400"/>
              <a:buFont typeface="Chewy"/>
              <a:buChar char="●"/>
            </a:pPr>
            <a:r>
              <a:rPr lang="en">
                <a:latin typeface="Chewy"/>
                <a:ea typeface="Chewy"/>
                <a:cs typeface="Chewy"/>
                <a:sym typeface="Chewy"/>
              </a:rPr>
              <a:t>Lat long</a:t>
            </a:r>
            <a:endParaRPr>
              <a:latin typeface="Chewy"/>
              <a:ea typeface="Chewy"/>
              <a:cs typeface="Chewy"/>
              <a:sym typeface="Chewy"/>
            </a:endParaRPr>
          </a:p>
          <a:p>
            <a:pPr marL="457200" lvl="0" indent="-317500" algn="ctr" rtl="0">
              <a:spcBef>
                <a:spcPts val="0"/>
              </a:spcBef>
              <a:spcAft>
                <a:spcPts val="0"/>
              </a:spcAft>
              <a:buSzPts val="1400"/>
              <a:buFont typeface="Chewy"/>
              <a:buChar char="●"/>
            </a:pPr>
            <a:r>
              <a:rPr lang="en">
                <a:latin typeface="Chewy"/>
                <a:ea typeface="Chewy"/>
                <a:cs typeface="Chewy"/>
                <a:sym typeface="Chewy"/>
              </a:rPr>
              <a:t>Survey </a:t>
            </a:r>
            <a:endParaRPr>
              <a:latin typeface="Chewy"/>
              <a:ea typeface="Chewy"/>
              <a:cs typeface="Chewy"/>
              <a:sym typeface="Chewy"/>
            </a:endParaRPr>
          </a:p>
          <a:p>
            <a:pPr marL="457200" lvl="0" indent="-317500" algn="ctr" rtl="0">
              <a:spcBef>
                <a:spcPts val="0"/>
              </a:spcBef>
              <a:spcAft>
                <a:spcPts val="0"/>
              </a:spcAft>
              <a:buSzPts val="1400"/>
              <a:buFont typeface="Chewy"/>
              <a:buChar char="●"/>
            </a:pPr>
            <a:r>
              <a:rPr lang="en">
                <a:latin typeface="Chewy"/>
                <a:ea typeface="Chewy"/>
                <a:cs typeface="Chewy"/>
                <a:sym typeface="Chewy"/>
              </a:rPr>
              <a:t>Year</a:t>
            </a:r>
            <a:endParaRPr>
              <a:latin typeface="Chewy"/>
              <a:ea typeface="Chewy"/>
              <a:cs typeface="Chewy"/>
              <a:sym typeface="Chewy"/>
            </a:endParaRPr>
          </a:p>
          <a:p>
            <a:pPr marL="457200" lvl="0" indent="-317500" algn="ctr" rtl="0">
              <a:spcBef>
                <a:spcPts val="0"/>
              </a:spcBef>
              <a:spcAft>
                <a:spcPts val="0"/>
              </a:spcAft>
              <a:buSzPts val="1400"/>
              <a:buFont typeface="Chewy"/>
              <a:buChar char="●"/>
            </a:pPr>
            <a:r>
              <a:rPr lang="en">
                <a:latin typeface="Chewy"/>
                <a:ea typeface="Chewy"/>
                <a:cs typeface="Chewy"/>
                <a:sym typeface="Chewy"/>
              </a:rPr>
              <a:t>Province</a:t>
            </a:r>
            <a:endParaRPr>
              <a:latin typeface="Chewy"/>
              <a:ea typeface="Chewy"/>
              <a:cs typeface="Chewy"/>
              <a:sym typeface="Chewy"/>
            </a:endParaRPr>
          </a:p>
          <a:p>
            <a:pPr marL="457200" lvl="0" indent="-317500" algn="ctr" rtl="0">
              <a:spcBef>
                <a:spcPts val="0"/>
              </a:spcBef>
              <a:spcAft>
                <a:spcPts val="0"/>
              </a:spcAft>
              <a:buSzPts val="1400"/>
              <a:buFont typeface="Chewy"/>
              <a:buChar char="●"/>
            </a:pPr>
            <a:r>
              <a:rPr lang="en">
                <a:latin typeface="Chewy"/>
                <a:ea typeface="Chewy"/>
                <a:cs typeface="Chewy"/>
                <a:sym typeface="Chewy"/>
              </a:rPr>
              <a:t>Community </a:t>
            </a:r>
            <a:endParaRPr>
              <a:latin typeface="Chewy"/>
              <a:ea typeface="Chewy"/>
              <a:cs typeface="Chewy"/>
              <a:sym typeface="Chewy"/>
            </a:endParaRPr>
          </a:p>
          <a:p>
            <a:pPr marL="457200" lvl="0" indent="-317500" algn="ctr" rtl="0">
              <a:spcBef>
                <a:spcPts val="0"/>
              </a:spcBef>
              <a:spcAft>
                <a:spcPts val="0"/>
              </a:spcAft>
              <a:buSzPts val="1400"/>
              <a:buFont typeface="Chewy"/>
              <a:buChar char="●"/>
            </a:pPr>
            <a:r>
              <a:rPr lang="en">
                <a:latin typeface="Chewy"/>
                <a:ea typeface="Chewy"/>
                <a:cs typeface="Chewy"/>
                <a:sym typeface="Chewy"/>
              </a:rPr>
              <a:t>Result</a:t>
            </a:r>
            <a:endParaRPr>
              <a:latin typeface="Chewy"/>
              <a:ea typeface="Chewy"/>
              <a:cs typeface="Chewy"/>
              <a:sym typeface="Chewy"/>
            </a:endParaRPr>
          </a:p>
        </p:txBody>
      </p:sp>
      <p:sp>
        <p:nvSpPr>
          <p:cNvPr id="413" name="Google Shape;413;p38"/>
          <p:cNvSpPr/>
          <p:nvPr/>
        </p:nvSpPr>
        <p:spPr>
          <a:xfrm>
            <a:off x="4610400" y="771625"/>
            <a:ext cx="4381200" cy="3406500"/>
          </a:xfrm>
          <a:prstGeom prst="rect">
            <a:avLst/>
          </a:prstGeom>
          <a:solidFill>
            <a:srgbClr val="FFFFFF"/>
          </a:solidFill>
          <a:ln w="9525" cap="flat" cmpd="sng">
            <a:solidFill>
              <a:srgbClr val="1B58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hewy"/>
                <a:ea typeface="Chewy"/>
                <a:cs typeface="Chewy"/>
                <a:sym typeface="Chewy"/>
              </a:rPr>
              <a:t>EAB SURVEILLANCE DATA CONTENTS:</a:t>
            </a:r>
            <a:endParaRPr>
              <a:latin typeface="Chewy"/>
              <a:ea typeface="Chewy"/>
              <a:cs typeface="Chewy"/>
              <a:sym typeface="Chewy"/>
            </a:endParaRPr>
          </a:p>
          <a:p>
            <a:pPr marL="457200" lvl="0" indent="-317500" algn="ctr" rtl="0">
              <a:spcBef>
                <a:spcPts val="0"/>
              </a:spcBef>
              <a:spcAft>
                <a:spcPts val="0"/>
              </a:spcAft>
              <a:buSzPts val="1400"/>
              <a:buFont typeface="Chewy"/>
              <a:buChar char="●"/>
            </a:pPr>
            <a:r>
              <a:rPr lang="en">
                <a:latin typeface="Chewy"/>
                <a:ea typeface="Chewy"/>
                <a:cs typeface="Chewy"/>
                <a:sym typeface="Chewy"/>
              </a:rPr>
              <a:t>Lat long</a:t>
            </a:r>
            <a:endParaRPr>
              <a:latin typeface="Chewy"/>
              <a:ea typeface="Chewy"/>
              <a:cs typeface="Chewy"/>
              <a:sym typeface="Chewy"/>
            </a:endParaRPr>
          </a:p>
          <a:p>
            <a:pPr marL="457200" lvl="0" indent="-317500" algn="ctr" rtl="0">
              <a:spcBef>
                <a:spcPts val="0"/>
              </a:spcBef>
              <a:spcAft>
                <a:spcPts val="0"/>
              </a:spcAft>
              <a:buSzPts val="1400"/>
              <a:buFont typeface="Chewy"/>
              <a:buChar char="●"/>
            </a:pPr>
            <a:r>
              <a:rPr lang="en" strike="sngStrike">
                <a:latin typeface="Chewy"/>
                <a:ea typeface="Chewy"/>
                <a:cs typeface="Chewy"/>
                <a:sym typeface="Chewy"/>
              </a:rPr>
              <a:t>Survey </a:t>
            </a:r>
            <a:endParaRPr strike="sngStrike">
              <a:latin typeface="Chewy"/>
              <a:ea typeface="Chewy"/>
              <a:cs typeface="Chewy"/>
              <a:sym typeface="Chewy"/>
            </a:endParaRPr>
          </a:p>
          <a:p>
            <a:pPr marL="457200" lvl="0" indent="-317500" algn="ctr" rtl="0">
              <a:spcBef>
                <a:spcPts val="0"/>
              </a:spcBef>
              <a:spcAft>
                <a:spcPts val="0"/>
              </a:spcAft>
              <a:buSzPts val="1400"/>
              <a:buFont typeface="Chewy"/>
              <a:buChar char="●"/>
            </a:pPr>
            <a:r>
              <a:rPr lang="en">
                <a:latin typeface="Chewy"/>
                <a:ea typeface="Chewy"/>
                <a:cs typeface="Chewy"/>
                <a:sym typeface="Chewy"/>
              </a:rPr>
              <a:t>Year</a:t>
            </a:r>
            <a:endParaRPr>
              <a:latin typeface="Chewy"/>
              <a:ea typeface="Chewy"/>
              <a:cs typeface="Chewy"/>
              <a:sym typeface="Chewy"/>
            </a:endParaRPr>
          </a:p>
          <a:p>
            <a:pPr marL="457200" lvl="0" indent="-317500" algn="ctr" rtl="0">
              <a:spcBef>
                <a:spcPts val="0"/>
              </a:spcBef>
              <a:spcAft>
                <a:spcPts val="0"/>
              </a:spcAft>
              <a:buSzPts val="1400"/>
              <a:buFont typeface="Chewy"/>
              <a:buChar char="●"/>
            </a:pPr>
            <a:r>
              <a:rPr lang="en">
                <a:latin typeface="Chewy"/>
                <a:ea typeface="Chewy"/>
                <a:cs typeface="Chewy"/>
                <a:sym typeface="Chewy"/>
              </a:rPr>
              <a:t>Province -&gt; Ontario</a:t>
            </a:r>
            <a:endParaRPr>
              <a:latin typeface="Chewy"/>
              <a:ea typeface="Chewy"/>
              <a:cs typeface="Chewy"/>
              <a:sym typeface="Chewy"/>
            </a:endParaRPr>
          </a:p>
          <a:p>
            <a:pPr marL="457200" lvl="0" indent="-317500" algn="ctr" rtl="0">
              <a:spcBef>
                <a:spcPts val="0"/>
              </a:spcBef>
              <a:spcAft>
                <a:spcPts val="0"/>
              </a:spcAft>
              <a:buSzPts val="1400"/>
              <a:buFont typeface="Chewy"/>
              <a:buChar char="●"/>
            </a:pPr>
            <a:r>
              <a:rPr lang="en">
                <a:latin typeface="Chewy"/>
                <a:ea typeface="Chewy"/>
                <a:cs typeface="Chewy"/>
                <a:sym typeface="Chewy"/>
              </a:rPr>
              <a:t>Community </a:t>
            </a:r>
            <a:endParaRPr>
              <a:latin typeface="Chewy"/>
              <a:ea typeface="Chewy"/>
              <a:cs typeface="Chewy"/>
              <a:sym typeface="Chewy"/>
            </a:endParaRPr>
          </a:p>
          <a:p>
            <a:pPr marL="457200" lvl="0" indent="-317500" algn="ctr" rtl="0">
              <a:spcBef>
                <a:spcPts val="0"/>
              </a:spcBef>
              <a:spcAft>
                <a:spcPts val="0"/>
              </a:spcAft>
              <a:buSzPts val="1400"/>
              <a:buFont typeface="Chewy"/>
              <a:buChar char="●"/>
            </a:pPr>
            <a:r>
              <a:rPr lang="en">
                <a:latin typeface="Chewy"/>
                <a:ea typeface="Chewy"/>
                <a:cs typeface="Chewy"/>
                <a:sym typeface="Chewy"/>
              </a:rPr>
              <a:t>Result</a:t>
            </a:r>
            <a:endParaRPr>
              <a:latin typeface="Chewy"/>
              <a:ea typeface="Chewy"/>
              <a:cs typeface="Chewy"/>
              <a:sym typeface="Chewy"/>
            </a:endParaRPr>
          </a:p>
        </p:txBody>
      </p:sp>
      <p:pic>
        <p:nvPicPr>
          <p:cNvPr id="414" name="Google Shape;414;p38"/>
          <p:cNvPicPr preferRelativeResize="0"/>
          <p:nvPr/>
        </p:nvPicPr>
        <p:blipFill>
          <a:blip r:embed="rId6">
            <a:alphaModFix/>
          </a:blip>
          <a:stretch>
            <a:fillRect/>
          </a:stretch>
        </p:blipFill>
        <p:spPr>
          <a:xfrm>
            <a:off x="4572000" y="775050"/>
            <a:ext cx="4449650" cy="3391925"/>
          </a:xfrm>
          <a:prstGeom prst="rect">
            <a:avLst/>
          </a:prstGeom>
          <a:noFill/>
          <a:ln w="9525" cap="flat" cmpd="sng">
            <a:solidFill>
              <a:srgbClr val="1B584C"/>
            </a:solidFill>
            <a:prstDash val="solid"/>
            <a:round/>
            <a:headEnd type="none" w="sm" len="sm"/>
            <a:tailEnd type="none" w="sm" len="sm"/>
          </a:ln>
        </p:spPr>
      </p:pic>
      <p:pic>
        <p:nvPicPr>
          <p:cNvPr id="415" name="Google Shape;415;p38" descr="Hot Cold Images - Free Download on Freepik"/>
          <p:cNvPicPr preferRelativeResize="0"/>
          <p:nvPr/>
        </p:nvPicPr>
        <p:blipFill>
          <a:blip r:embed="rId7">
            <a:alphaModFix/>
          </a:blip>
          <a:stretch>
            <a:fillRect/>
          </a:stretch>
        </p:blipFill>
        <p:spPr>
          <a:xfrm>
            <a:off x="4572000" y="775050"/>
            <a:ext cx="4449650" cy="3391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19"/>
        <p:cNvGrpSpPr/>
        <p:nvPr/>
      </p:nvGrpSpPr>
      <p:grpSpPr>
        <a:xfrm>
          <a:off x="0" y="0"/>
          <a:ext cx="0" cy="0"/>
          <a:chOff x="0" y="0"/>
          <a:chExt cx="0" cy="0"/>
        </a:xfrm>
      </p:grpSpPr>
      <p:pic>
        <p:nvPicPr>
          <p:cNvPr id="420" name="Google Shape;420;p39"/>
          <p:cNvPicPr preferRelativeResize="0"/>
          <p:nvPr/>
        </p:nvPicPr>
        <p:blipFill>
          <a:blip r:embed="rId3">
            <a:alphaModFix/>
          </a:blip>
          <a:stretch>
            <a:fillRect/>
          </a:stretch>
        </p:blipFill>
        <p:spPr>
          <a:xfrm>
            <a:off x="2806363" y="149713"/>
            <a:ext cx="6256925" cy="4844075"/>
          </a:xfrm>
          <a:prstGeom prst="rect">
            <a:avLst/>
          </a:prstGeom>
          <a:noFill/>
          <a:ln w="9525" cap="flat" cmpd="sng">
            <a:solidFill>
              <a:srgbClr val="1B584C"/>
            </a:solidFill>
            <a:prstDash val="solid"/>
            <a:round/>
            <a:headEnd type="none" w="sm" len="sm"/>
            <a:tailEnd type="none" w="sm" len="sm"/>
          </a:ln>
        </p:spPr>
      </p:pic>
      <p:sp>
        <p:nvSpPr>
          <p:cNvPr id="421" name="Google Shape;421;p39"/>
          <p:cNvSpPr txBox="1"/>
          <p:nvPr/>
        </p:nvSpPr>
        <p:spPr>
          <a:xfrm>
            <a:off x="443100" y="805725"/>
            <a:ext cx="1695000" cy="3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hewy"/>
                <a:ea typeface="Chewy"/>
                <a:cs typeface="Chewy"/>
                <a:sym typeface="Chewy"/>
              </a:rPr>
              <a:t>Breakdown of some of the communities from our dataset!</a:t>
            </a:r>
            <a:endParaRPr sz="1800">
              <a:solidFill>
                <a:schemeClr val="dk2"/>
              </a:solidFill>
              <a:latin typeface="Chewy"/>
              <a:ea typeface="Chewy"/>
              <a:cs typeface="Chewy"/>
              <a:sym typeface="Chewy"/>
            </a:endParaRPr>
          </a:p>
          <a:p>
            <a:pPr marL="0" lvl="0" indent="0" algn="l" rtl="0">
              <a:spcBef>
                <a:spcPts val="0"/>
              </a:spcBef>
              <a:spcAft>
                <a:spcPts val="0"/>
              </a:spcAft>
              <a:buNone/>
            </a:pPr>
            <a:endParaRPr sz="1800">
              <a:solidFill>
                <a:schemeClr val="dk2"/>
              </a:solidFill>
              <a:latin typeface="Chewy"/>
              <a:ea typeface="Chewy"/>
              <a:cs typeface="Chewy"/>
              <a:sym typeface="Chew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3"/>
          <p:cNvGrpSpPr/>
          <p:nvPr/>
        </p:nvGrpSpPr>
        <p:grpSpPr>
          <a:xfrm>
            <a:off x="1076350" y="1460744"/>
            <a:ext cx="3218870" cy="1413736"/>
            <a:chOff x="0" y="-38100"/>
            <a:chExt cx="5933400" cy="2638552"/>
          </a:xfrm>
        </p:grpSpPr>
        <p:sp>
          <p:nvSpPr>
            <p:cNvPr id="139" name="Google Shape;139;p13"/>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0" name="Google Shape;140;p13"/>
            <p:cNvSpPr txBox="1"/>
            <p:nvPr/>
          </p:nvSpPr>
          <p:spPr>
            <a:xfrm>
              <a:off x="0" y="-38100"/>
              <a:ext cx="59334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1" name="Google Shape;141;p13"/>
          <p:cNvGrpSpPr/>
          <p:nvPr/>
        </p:nvGrpSpPr>
        <p:grpSpPr>
          <a:xfrm>
            <a:off x="4834625" y="1744071"/>
            <a:ext cx="3218870" cy="1719544"/>
            <a:chOff x="0" y="-38100"/>
            <a:chExt cx="5933400" cy="2638552"/>
          </a:xfrm>
        </p:grpSpPr>
        <p:sp>
          <p:nvSpPr>
            <p:cNvPr id="142" name="Google Shape;142;p13"/>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3" name="Google Shape;143;p13"/>
            <p:cNvSpPr txBox="1"/>
            <p:nvPr/>
          </p:nvSpPr>
          <p:spPr>
            <a:xfrm>
              <a:off x="0" y="-38100"/>
              <a:ext cx="59334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4" name="Google Shape;144;p13"/>
          <p:cNvGrpSpPr/>
          <p:nvPr/>
        </p:nvGrpSpPr>
        <p:grpSpPr>
          <a:xfrm>
            <a:off x="1076338" y="3312980"/>
            <a:ext cx="3218870" cy="1475742"/>
            <a:chOff x="0" y="-38100"/>
            <a:chExt cx="5933400" cy="2638552"/>
          </a:xfrm>
        </p:grpSpPr>
        <p:sp>
          <p:nvSpPr>
            <p:cNvPr id="145" name="Google Shape;145;p13"/>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6" name="Google Shape;146;p13"/>
            <p:cNvSpPr txBox="1"/>
            <p:nvPr/>
          </p:nvSpPr>
          <p:spPr>
            <a:xfrm>
              <a:off x="0" y="-38100"/>
              <a:ext cx="59334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7" name="Google Shape;147;p13"/>
          <p:cNvGrpSpPr/>
          <p:nvPr/>
        </p:nvGrpSpPr>
        <p:grpSpPr>
          <a:xfrm>
            <a:off x="1012800" y="1398699"/>
            <a:ext cx="3224809" cy="1413736"/>
            <a:chOff x="0" y="-38100"/>
            <a:chExt cx="5944348" cy="2638552"/>
          </a:xfrm>
        </p:grpSpPr>
        <p:sp>
          <p:nvSpPr>
            <p:cNvPr id="148" name="Google Shape;148;p13"/>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w="38100" cap="rnd"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9" name="Google Shape;149;p13"/>
            <p:cNvSpPr txBox="1"/>
            <p:nvPr/>
          </p:nvSpPr>
          <p:spPr>
            <a:xfrm>
              <a:off x="0" y="-38100"/>
              <a:ext cx="5944200" cy="2638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0" name="Google Shape;150;p13"/>
          <p:cNvGrpSpPr/>
          <p:nvPr/>
        </p:nvGrpSpPr>
        <p:grpSpPr>
          <a:xfrm>
            <a:off x="4771100" y="1707723"/>
            <a:ext cx="3224809" cy="1719544"/>
            <a:chOff x="0" y="-38100"/>
            <a:chExt cx="5944348" cy="2638552"/>
          </a:xfrm>
        </p:grpSpPr>
        <p:sp>
          <p:nvSpPr>
            <p:cNvPr id="151" name="Google Shape;151;p13"/>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w="38100" cap="rnd"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2" name="Google Shape;152;p13"/>
            <p:cNvSpPr txBox="1"/>
            <p:nvPr/>
          </p:nvSpPr>
          <p:spPr>
            <a:xfrm>
              <a:off x="0" y="-38100"/>
              <a:ext cx="5944200" cy="2638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3" name="Google Shape;153;p13"/>
          <p:cNvGrpSpPr/>
          <p:nvPr/>
        </p:nvGrpSpPr>
        <p:grpSpPr>
          <a:xfrm>
            <a:off x="1012799" y="3257563"/>
            <a:ext cx="3224809" cy="1475742"/>
            <a:chOff x="0" y="-38100"/>
            <a:chExt cx="5944348" cy="2638552"/>
          </a:xfrm>
        </p:grpSpPr>
        <p:sp>
          <p:nvSpPr>
            <p:cNvPr id="154" name="Google Shape;154;p13"/>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w="38100" cap="rnd"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5" name="Google Shape;155;p13"/>
            <p:cNvSpPr txBox="1"/>
            <p:nvPr/>
          </p:nvSpPr>
          <p:spPr>
            <a:xfrm>
              <a:off x="0" y="-38100"/>
              <a:ext cx="5944200" cy="2638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3"/>
          <p:cNvSpPr txBox="1"/>
          <p:nvPr/>
        </p:nvSpPr>
        <p:spPr>
          <a:xfrm>
            <a:off x="1410890" y="430975"/>
            <a:ext cx="6322200" cy="701400"/>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93000"/>
              </a:lnSpc>
              <a:spcBef>
                <a:spcPts val="0"/>
              </a:spcBef>
              <a:spcAft>
                <a:spcPts val="0"/>
              </a:spcAft>
              <a:buNone/>
            </a:pPr>
            <a:r>
              <a:rPr lang="en" sz="4900">
                <a:solidFill>
                  <a:schemeClr val="dk2"/>
                </a:solidFill>
                <a:latin typeface="Chewy"/>
                <a:ea typeface="Chewy"/>
                <a:cs typeface="Chewy"/>
                <a:sym typeface="Chewy"/>
              </a:rPr>
              <a:t>Hypotheses</a:t>
            </a:r>
            <a:endParaRPr sz="700">
              <a:solidFill>
                <a:schemeClr val="dk2"/>
              </a:solidFill>
            </a:endParaRPr>
          </a:p>
        </p:txBody>
      </p:sp>
      <p:sp>
        <p:nvSpPr>
          <p:cNvPr id="157" name="Google Shape;157;p13"/>
          <p:cNvSpPr txBox="1"/>
          <p:nvPr/>
        </p:nvSpPr>
        <p:spPr>
          <a:xfrm>
            <a:off x="1232903" y="1666814"/>
            <a:ext cx="2784600" cy="8775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 sz="1500" b="1">
                <a:solidFill>
                  <a:schemeClr val="dk2"/>
                </a:solidFill>
                <a:latin typeface="Delius"/>
                <a:ea typeface="Delius"/>
                <a:cs typeface="Delius"/>
                <a:sym typeface="Delius"/>
              </a:rPr>
              <a:t>#1: Time impacts the detection of EABs in various Ontario Communities.</a:t>
            </a:r>
            <a:endParaRPr sz="1500" b="1">
              <a:solidFill>
                <a:schemeClr val="dk2"/>
              </a:solidFill>
              <a:latin typeface="Delius"/>
              <a:ea typeface="Delius"/>
              <a:cs typeface="Delius"/>
              <a:sym typeface="Delius"/>
            </a:endParaRPr>
          </a:p>
        </p:txBody>
      </p:sp>
      <p:sp>
        <p:nvSpPr>
          <p:cNvPr id="158" name="Google Shape;158;p13"/>
          <p:cNvSpPr txBox="1"/>
          <p:nvPr/>
        </p:nvSpPr>
        <p:spPr>
          <a:xfrm>
            <a:off x="4991192" y="1989417"/>
            <a:ext cx="2784600" cy="15240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 sz="1500" b="1">
                <a:solidFill>
                  <a:schemeClr val="dk2"/>
                </a:solidFill>
                <a:latin typeface="Delius"/>
                <a:ea typeface="Delius"/>
                <a:cs typeface="Delius"/>
                <a:sym typeface="Delius"/>
              </a:rPr>
              <a:t>#2: Differences in population densities of rural and urban Ontario communities impact the detection of EAB over the years.</a:t>
            </a:r>
            <a:endParaRPr sz="1500" b="1">
              <a:solidFill>
                <a:schemeClr val="dk2"/>
              </a:solidFill>
              <a:latin typeface="Delius"/>
              <a:ea typeface="Delius"/>
              <a:cs typeface="Delius"/>
              <a:sym typeface="Delius"/>
            </a:endParaRPr>
          </a:p>
          <a:p>
            <a:pPr marL="0" marR="0" lvl="0" indent="0" algn="ctr" rtl="0">
              <a:lnSpc>
                <a:spcPct val="140005"/>
              </a:lnSpc>
              <a:spcBef>
                <a:spcPts val="0"/>
              </a:spcBef>
              <a:spcAft>
                <a:spcPts val="0"/>
              </a:spcAft>
              <a:buNone/>
            </a:pPr>
            <a:endParaRPr sz="1500" b="1">
              <a:solidFill>
                <a:schemeClr val="dk2"/>
              </a:solidFill>
              <a:latin typeface="Delius"/>
              <a:ea typeface="Delius"/>
              <a:cs typeface="Delius"/>
              <a:sym typeface="Delius"/>
            </a:endParaRPr>
          </a:p>
        </p:txBody>
      </p:sp>
      <p:sp>
        <p:nvSpPr>
          <p:cNvPr id="159" name="Google Shape;159;p13"/>
          <p:cNvSpPr txBox="1"/>
          <p:nvPr/>
        </p:nvSpPr>
        <p:spPr>
          <a:xfrm>
            <a:off x="1232903" y="3463631"/>
            <a:ext cx="2784600" cy="2299800"/>
          </a:xfrm>
          <a:prstGeom prst="rect">
            <a:avLst/>
          </a:prstGeom>
          <a:noFill/>
          <a:ln>
            <a:noFill/>
          </a:ln>
        </p:spPr>
        <p:txBody>
          <a:bodyPr spcFirstLastPara="1" wrap="square" lIns="0" tIns="0" rIns="0" bIns="0" anchor="t" anchorCtr="0">
            <a:spAutoFit/>
          </a:bodyPr>
          <a:lstStyle/>
          <a:p>
            <a:pPr marL="0" lvl="0" indent="0" algn="ctr" rtl="0">
              <a:lnSpc>
                <a:spcPct val="140005"/>
              </a:lnSpc>
              <a:spcBef>
                <a:spcPts val="0"/>
              </a:spcBef>
              <a:spcAft>
                <a:spcPts val="0"/>
              </a:spcAft>
              <a:buClr>
                <a:schemeClr val="dk2"/>
              </a:buClr>
              <a:buSzPts val="1100"/>
              <a:buFont typeface="Arial"/>
              <a:buNone/>
            </a:pPr>
            <a:r>
              <a:rPr lang="en" sz="1500" b="1">
                <a:solidFill>
                  <a:schemeClr val="dk2"/>
                </a:solidFill>
                <a:latin typeface="Delius"/>
                <a:ea typeface="Delius"/>
                <a:cs typeface="Delius"/>
                <a:sym typeface="Delius"/>
              </a:rPr>
              <a:t>#3: Differences in temperature impact the detection of EABs in various communities of Ontario.</a:t>
            </a:r>
            <a:endParaRPr sz="1500" b="1">
              <a:solidFill>
                <a:schemeClr val="dk2"/>
              </a:solidFill>
              <a:latin typeface="Delius"/>
              <a:ea typeface="Delius"/>
              <a:cs typeface="Delius"/>
              <a:sym typeface="Delius"/>
            </a:endParaRPr>
          </a:p>
          <a:p>
            <a:pPr marL="0" lvl="0" indent="0" algn="ctr" rtl="0">
              <a:lnSpc>
                <a:spcPct val="140005"/>
              </a:lnSpc>
              <a:spcBef>
                <a:spcPts val="0"/>
              </a:spcBef>
              <a:spcAft>
                <a:spcPts val="0"/>
              </a:spcAft>
              <a:buClr>
                <a:schemeClr val="dk2"/>
              </a:buClr>
              <a:buSzPts val="1100"/>
              <a:buFont typeface="Arial"/>
              <a:buNone/>
            </a:pPr>
            <a:endParaRPr sz="1800" b="1">
              <a:solidFill>
                <a:schemeClr val="dk2"/>
              </a:solidFill>
              <a:latin typeface="Delius"/>
              <a:ea typeface="Delius"/>
              <a:cs typeface="Delius"/>
              <a:sym typeface="Delius"/>
            </a:endParaRPr>
          </a:p>
          <a:p>
            <a:pPr marL="0" lvl="0" indent="0" algn="ctr" rtl="0">
              <a:lnSpc>
                <a:spcPct val="140005"/>
              </a:lnSpc>
              <a:spcBef>
                <a:spcPts val="0"/>
              </a:spcBef>
              <a:spcAft>
                <a:spcPts val="0"/>
              </a:spcAft>
              <a:buClr>
                <a:schemeClr val="dk2"/>
              </a:buClr>
              <a:buSzPts val="1100"/>
              <a:buFont typeface="Arial"/>
              <a:buNone/>
            </a:pPr>
            <a:endParaRPr sz="1800" b="1">
              <a:solidFill>
                <a:schemeClr val="dk2"/>
              </a:solidFill>
              <a:latin typeface="Delius"/>
              <a:ea typeface="Delius"/>
              <a:cs typeface="Delius"/>
              <a:sym typeface="Delius"/>
            </a:endParaRPr>
          </a:p>
          <a:p>
            <a:pPr marL="0" lvl="0" indent="0" algn="ctr" rtl="0">
              <a:lnSpc>
                <a:spcPct val="140005"/>
              </a:lnSpc>
              <a:spcBef>
                <a:spcPts val="0"/>
              </a:spcBef>
              <a:spcAft>
                <a:spcPts val="0"/>
              </a:spcAft>
              <a:buClr>
                <a:schemeClr val="dk2"/>
              </a:buClr>
              <a:buSzPts val="1100"/>
              <a:buFont typeface="Arial"/>
              <a:buNone/>
            </a:pPr>
            <a:endParaRPr sz="1500">
              <a:solidFill>
                <a:srgbClr val="186AB4"/>
              </a:solidFill>
              <a:latin typeface="Delius"/>
              <a:ea typeface="Delius"/>
              <a:cs typeface="Delius"/>
              <a:sym typeface="Delius"/>
            </a:endParaRPr>
          </a:p>
          <a:p>
            <a:pPr marL="0" marR="0" lvl="0" indent="0" algn="ctr" rtl="0">
              <a:lnSpc>
                <a:spcPct val="140005"/>
              </a:lnSpc>
              <a:spcBef>
                <a:spcPts val="0"/>
              </a:spcBef>
              <a:spcAft>
                <a:spcPts val="0"/>
              </a:spcAft>
              <a:buNone/>
            </a:pPr>
            <a:endParaRPr sz="1500">
              <a:solidFill>
                <a:srgbClr val="186AB4"/>
              </a:solidFill>
              <a:latin typeface="Delius"/>
              <a:ea typeface="Delius"/>
              <a:cs typeface="Delius"/>
              <a:sym typeface="Delius"/>
            </a:endParaRPr>
          </a:p>
        </p:txBody>
      </p:sp>
      <p:pic>
        <p:nvPicPr>
          <p:cNvPr id="160" name="Google Shape;160;p13"/>
          <p:cNvPicPr preferRelativeResize="0"/>
          <p:nvPr/>
        </p:nvPicPr>
        <p:blipFill rotWithShape="1">
          <a:blip r:embed="rId3">
            <a:alphaModFix amt="92000"/>
          </a:blip>
          <a:srcRect l="16492" t="36230" r="69682" b="37850"/>
          <a:stretch/>
        </p:blipFill>
        <p:spPr>
          <a:xfrm rot="5400000">
            <a:off x="546027" y="-213023"/>
            <a:ext cx="874800" cy="1639800"/>
          </a:xfrm>
          <a:prstGeom prst="flowChartConnector">
            <a:avLst/>
          </a:prstGeom>
          <a:noFill/>
          <a:ln w="28575" cap="flat" cmpd="sng">
            <a:solidFill>
              <a:schemeClr val="dk2"/>
            </a:solidFill>
            <a:prstDash val="solid"/>
            <a:round/>
            <a:headEnd type="none" w="sm" len="sm"/>
            <a:tailEnd type="none" w="sm" len="sm"/>
          </a:ln>
        </p:spPr>
      </p:pic>
      <p:pic>
        <p:nvPicPr>
          <p:cNvPr id="161" name="Google Shape;161;p13"/>
          <p:cNvPicPr preferRelativeResize="0"/>
          <p:nvPr/>
        </p:nvPicPr>
        <p:blipFill>
          <a:blip r:embed="rId4">
            <a:alphaModFix/>
          </a:blip>
          <a:stretch>
            <a:fillRect/>
          </a:stretch>
        </p:blipFill>
        <p:spPr>
          <a:xfrm>
            <a:off x="6638996" y="3590451"/>
            <a:ext cx="2171100" cy="1413600"/>
          </a:xfrm>
          <a:prstGeom prst="round2DiagRect">
            <a:avLst>
              <a:gd name="adj1" fmla="val 16667"/>
              <a:gd name="adj2" fmla="val 0"/>
            </a:avLst>
          </a:prstGeom>
          <a:noFill/>
          <a:ln w="9525" cap="flat" cmpd="sng">
            <a:solidFill>
              <a:schemeClr val="dk2"/>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25"/>
        <p:cNvGrpSpPr/>
        <p:nvPr/>
      </p:nvGrpSpPr>
      <p:grpSpPr>
        <a:xfrm>
          <a:off x="0" y="0"/>
          <a:ext cx="0" cy="0"/>
          <a:chOff x="0" y="0"/>
          <a:chExt cx="0" cy="0"/>
        </a:xfrm>
      </p:grpSpPr>
      <p:sp>
        <p:nvSpPr>
          <p:cNvPr id="426" name="Google Shape;426;p40"/>
          <p:cNvSpPr txBox="1"/>
          <p:nvPr/>
        </p:nvSpPr>
        <p:spPr>
          <a:xfrm>
            <a:off x="105600" y="143125"/>
            <a:ext cx="893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Hypothesis #2: </a:t>
            </a:r>
            <a:endParaRPr sz="3000">
              <a:solidFill>
                <a:srgbClr val="1B584C"/>
              </a:solidFill>
              <a:latin typeface="Chewy"/>
              <a:ea typeface="Chewy"/>
              <a:cs typeface="Chewy"/>
              <a:sym typeface="Chewy"/>
            </a:endParaRPr>
          </a:p>
        </p:txBody>
      </p:sp>
      <p:pic>
        <p:nvPicPr>
          <p:cNvPr id="427" name="Google Shape;427;p40"/>
          <p:cNvPicPr preferRelativeResize="0"/>
          <p:nvPr/>
        </p:nvPicPr>
        <p:blipFill>
          <a:blip r:embed="rId3">
            <a:alphaModFix/>
          </a:blip>
          <a:stretch>
            <a:fillRect/>
          </a:stretch>
        </p:blipFill>
        <p:spPr>
          <a:xfrm>
            <a:off x="638175" y="861100"/>
            <a:ext cx="7867653" cy="4049075"/>
          </a:xfrm>
          <a:prstGeom prst="rect">
            <a:avLst/>
          </a:prstGeom>
          <a:noFill/>
          <a:ln w="19050" cap="flat" cmpd="sng">
            <a:solidFill>
              <a:srgbClr val="1B584C"/>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31"/>
        <p:cNvGrpSpPr/>
        <p:nvPr/>
      </p:nvGrpSpPr>
      <p:grpSpPr>
        <a:xfrm>
          <a:off x="0" y="0"/>
          <a:ext cx="0" cy="0"/>
          <a:chOff x="0" y="0"/>
          <a:chExt cx="0" cy="0"/>
        </a:xfrm>
      </p:grpSpPr>
      <p:sp>
        <p:nvSpPr>
          <p:cNvPr id="432" name="Google Shape;432;p41"/>
          <p:cNvSpPr txBox="1"/>
          <p:nvPr/>
        </p:nvSpPr>
        <p:spPr>
          <a:xfrm>
            <a:off x="6000425" y="218025"/>
            <a:ext cx="2601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B584C"/>
                </a:solidFill>
                <a:latin typeface="Chewy"/>
                <a:ea typeface="Chewy"/>
                <a:cs typeface="Chewy"/>
                <a:sym typeface="Chewy"/>
              </a:rPr>
              <a:t>Hypothesis #2: </a:t>
            </a:r>
            <a:endParaRPr sz="3000">
              <a:solidFill>
                <a:srgbClr val="1B584C"/>
              </a:solidFill>
              <a:latin typeface="Chewy"/>
              <a:ea typeface="Chewy"/>
              <a:cs typeface="Chewy"/>
              <a:sym typeface="Chewy"/>
            </a:endParaRPr>
          </a:p>
        </p:txBody>
      </p:sp>
      <p:sp>
        <p:nvSpPr>
          <p:cNvPr id="433" name="Google Shape;433;p41"/>
          <p:cNvSpPr/>
          <p:nvPr/>
        </p:nvSpPr>
        <p:spPr>
          <a:xfrm>
            <a:off x="5568651" y="2384476"/>
            <a:ext cx="3464856" cy="2491020"/>
          </a:xfrm>
          <a:prstGeom prst="cloud">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hewy"/>
                <a:ea typeface="Chewy"/>
                <a:cs typeface="Chewy"/>
                <a:sym typeface="Chewy"/>
              </a:rPr>
              <a:t>Latitude and longitude coordinates correlate with community type (rural or urban) in Ontario</a:t>
            </a:r>
            <a:endParaRPr>
              <a:latin typeface="Chewy"/>
              <a:ea typeface="Chewy"/>
              <a:cs typeface="Chewy"/>
              <a:sym typeface="Chewy"/>
            </a:endParaRPr>
          </a:p>
        </p:txBody>
      </p:sp>
      <p:pic>
        <p:nvPicPr>
          <p:cNvPr id="434" name="Google Shape;434;p41"/>
          <p:cNvPicPr preferRelativeResize="0"/>
          <p:nvPr/>
        </p:nvPicPr>
        <p:blipFill>
          <a:blip r:embed="rId3">
            <a:alphaModFix/>
          </a:blip>
          <a:stretch>
            <a:fillRect/>
          </a:stretch>
        </p:blipFill>
        <p:spPr>
          <a:xfrm>
            <a:off x="0" y="0"/>
            <a:ext cx="5114025" cy="5143500"/>
          </a:xfrm>
          <a:prstGeom prst="rect">
            <a:avLst/>
          </a:prstGeom>
          <a:noFill/>
          <a:ln w="9525" cap="flat" cmpd="sng">
            <a:solidFill>
              <a:srgbClr val="1B584C"/>
            </a:solidFill>
            <a:prstDash val="solid"/>
            <a:round/>
            <a:headEnd type="none" w="sm" len="sm"/>
            <a:tailEnd type="none" w="sm" len="sm"/>
          </a:ln>
        </p:spPr>
      </p:pic>
      <p:sp>
        <p:nvSpPr>
          <p:cNvPr id="435" name="Google Shape;435;p41"/>
          <p:cNvSpPr txBox="1"/>
          <p:nvPr/>
        </p:nvSpPr>
        <p:spPr>
          <a:xfrm>
            <a:off x="5261650" y="864525"/>
            <a:ext cx="3924300" cy="1062000"/>
          </a:xfrm>
          <a:prstGeom prst="rect">
            <a:avLst/>
          </a:prstGeom>
          <a:noFill/>
          <a:ln>
            <a:noFill/>
          </a:ln>
        </p:spPr>
        <p:txBody>
          <a:bodyPr spcFirstLastPara="1" wrap="square" lIns="91425" tIns="91425" rIns="91425" bIns="91425" anchor="t" anchorCtr="0">
            <a:spAutoFit/>
          </a:bodyPr>
          <a:lstStyle/>
          <a:p>
            <a:pPr marL="0" lvl="0" indent="0" algn="ctr" rtl="0">
              <a:lnSpc>
                <a:spcPct val="140005"/>
              </a:lnSpc>
              <a:spcBef>
                <a:spcPts val="0"/>
              </a:spcBef>
              <a:spcAft>
                <a:spcPts val="0"/>
              </a:spcAft>
              <a:buClr>
                <a:schemeClr val="dk2"/>
              </a:buClr>
              <a:buFont typeface="Arial"/>
              <a:buNone/>
            </a:pPr>
            <a:r>
              <a:rPr lang="en" sz="1500" b="1">
                <a:solidFill>
                  <a:schemeClr val="dk2"/>
                </a:solidFill>
                <a:latin typeface="Delius"/>
                <a:ea typeface="Delius"/>
                <a:cs typeface="Delius"/>
                <a:sym typeface="Delius"/>
              </a:rPr>
              <a:t>Differences in population densities of rural and urban Ontario communities impact the detection of EAB over the years.</a:t>
            </a:r>
            <a:endParaRPr sz="1800">
              <a:solidFill>
                <a:schemeClr val="dk2"/>
              </a:solidFill>
              <a:latin typeface="Chewy"/>
              <a:ea typeface="Chewy"/>
              <a:cs typeface="Chewy"/>
              <a:sym typeface="Chew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CCE"/>
        </a:solidFill>
        <a:effectLst/>
      </p:bgPr>
    </p:bg>
    <p:spTree>
      <p:nvGrpSpPr>
        <p:cNvPr id="1" name="Shape 165"/>
        <p:cNvGrpSpPr/>
        <p:nvPr/>
      </p:nvGrpSpPr>
      <p:grpSpPr>
        <a:xfrm>
          <a:off x="0" y="0"/>
          <a:ext cx="0" cy="0"/>
          <a:chOff x="0" y="0"/>
          <a:chExt cx="0" cy="0"/>
        </a:xfrm>
      </p:grpSpPr>
      <p:sp>
        <p:nvSpPr>
          <p:cNvPr id="166" name="Google Shape;166;p14"/>
          <p:cNvSpPr txBox="1">
            <a:spLocks noGrp="1"/>
          </p:cNvSpPr>
          <p:nvPr>
            <p:ph type="title" idx="4294967295"/>
          </p:nvPr>
        </p:nvSpPr>
        <p:spPr>
          <a:xfrm>
            <a:off x="311700" y="210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solidFill>
                  <a:schemeClr val="dk2"/>
                </a:solidFill>
              </a:rPr>
              <a:t>Predictions</a:t>
            </a:r>
            <a:endParaRPr sz="3520" b="1">
              <a:solidFill>
                <a:schemeClr val="dk2"/>
              </a:solidFill>
            </a:endParaRPr>
          </a:p>
        </p:txBody>
      </p:sp>
      <p:grpSp>
        <p:nvGrpSpPr>
          <p:cNvPr id="167" name="Google Shape;167;p14"/>
          <p:cNvGrpSpPr/>
          <p:nvPr/>
        </p:nvGrpSpPr>
        <p:grpSpPr>
          <a:xfrm>
            <a:off x="534200" y="1115555"/>
            <a:ext cx="3218870" cy="548555"/>
            <a:chOff x="0" y="-38100"/>
            <a:chExt cx="5933400" cy="2638552"/>
          </a:xfrm>
        </p:grpSpPr>
        <p:sp>
          <p:nvSpPr>
            <p:cNvPr id="168" name="Google Shape;168;p14"/>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14"/>
            <p:cNvSpPr txBox="1"/>
            <p:nvPr/>
          </p:nvSpPr>
          <p:spPr>
            <a:xfrm>
              <a:off x="0" y="-38100"/>
              <a:ext cx="59334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0" name="Google Shape;170;p14"/>
          <p:cNvGrpSpPr/>
          <p:nvPr/>
        </p:nvGrpSpPr>
        <p:grpSpPr>
          <a:xfrm>
            <a:off x="4053372" y="479182"/>
            <a:ext cx="4670179" cy="4373664"/>
            <a:chOff x="0" y="-38100"/>
            <a:chExt cx="5933400" cy="2638552"/>
          </a:xfrm>
        </p:grpSpPr>
        <p:sp>
          <p:nvSpPr>
            <p:cNvPr id="171" name="Google Shape;171;p14"/>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2" name="Google Shape;172;p14"/>
            <p:cNvSpPr txBox="1"/>
            <p:nvPr/>
          </p:nvSpPr>
          <p:spPr>
            <a:xfrm>
              <a:off x="0" y="-38100"/>
              <a:ext cx="59334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3" name="Google Shape;173;p14"/>
          <p:cNvGrpSpPr/>
          <p:nvPr/>
        </p:nvGrpSpPr>
        <p:grpSpPr>
          <a:xfrm>
            <a:off x="470650" y="1091477"/>
            <a:ext cx="3224809" cy="548555"/>
            <a:chOff x="0" y="-38100"/>
            <a:chExt cx="5944348" cy="2638552"/>
          </a:xfrm>
        </p:grpSpPr>
        <p:sp>
          <p:nvSpPr>
            <p:cNvPr id="174" name="Google Shape;174;p14"/>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w="38100" cap="rnd"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5" name="Google Shape;175;p14"/>
            <p:cNvSpPr txBox="1"/>
            <p:nvPr/>
          </p:nvSpPr>
          <p:spPr>
            <a:xfrm>
              <a:off x="0" y="-38100"/>
              <a:ext cx="5944200" cy="2638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6" name="Google Shape;176;p14"/>
          <p:cNvGrpSpPr/>
          <p:nvPr/>
        </p:nvGrpSpPr>
        <p:grpSpPr>
          <a:xfrm>
            <a:off x="3961199" y="386725"/>
            <a:ext cx="4678796" cy="4373664"/>
            <a:chOff x="0" y="-38100"/>
            <a:chExt cx="5944348" cy="2638552"/>
          </a:xfrm>
        </p:grpSpPr>
        <p:sp>
          <p:nvSpPr>
            <p:cNvPr id="177" name="Google Shape;177;p14"/>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w="38100" cap="rnd"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8" name="Google Shape;178;p14"/>
            <p:cNvSpPr txBox="1"/>
            <p:nvPr/>
          </p:nvSpPr>
          <p:spPr>
            <a:xfrm>
              <a:off x="0" y="-38100"/>
              <a:ext cx="5944200" cy="2638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9" name="Google Shape;179;p14"/>
          <p:cNvSpPr txBox="1"/>
          <p:nvPr/>
        </p:nvSpPr>
        <p:spPr>
          <a:xfrm>
            <a:off x="690628" y="1211852"/>
            <a:ext cx="2784600" cy="3078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 sz="2000" b="1">
                <a:solidFill>
                  <a:schemeClr val="dk2"/>
                </a:solidFill>
                <a:latin typeface="Delius"/>
                <a:ea typeface="Delius"/>
                <a:cs typeface="Delius"/>
                <a:sym typeface="Delius"/>
              </a:rPr>
              <a:t>HYPOTHESIS #1</a:t>
            </a:r>
            <a:endParaRPr sz="2000" b="1">
              <a:solidFill>
                <a:schemeClr val="dk2"/>
              </a:solidFill>
              <a:latin typeface="Delius"/>
              <a:ea typeface="Delius"/>
              <a:cs typeface="Delius"/>
              <a:sym typeface="Delius"/>
            </a:endParaRPr>
          </a:p>
        </p:txBody>
      </p:sp>
      <p:sp>
        <p:nvSpPr>
          <p:cNvPr id="180" name="Google Shape;180;p14"/>
          <p:cNvSpPr txBox="1"/>
          <p:nvPr/>
        </p:nvSpPr>
        <p:spPr>
          <a:xfrm>
            <a:off x="4262549" y="782794"/>
            <a:ext cx="4076100" cy="36573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 sz="1800" b="1">
                <a:solidFill>
                  <a:schemeClr val="dk2"/>
                </a:solidFill>
                <a:latin typeface="Delius"/>
                <a:ea typeface="Delius"/>
                <a:cs typeface="Delius"/>
                <a:sym typeface="Delius"/>
              </a:rPr>
              <a:t>If time has an effect on the detection of EABs, we would expect to see </a:t>
            </a:r>
            <a:r>
              <a:rPr lang="en" sz="1800" b="1">
                <a:solidFill>
                  <a:schemeClr val="dk2"/>
                </a:solidFill>
                <a:highlight>
                  <a:srgbClr val="F6FF43"/>
                </a:highlight>
                <a:latin typeface="Delius"/>
                <a:ea typeface="Delius"/>
                <a:cs typeface="Delius"/>
                <a:sym typeface="Delius"/>
              </a:rPr>
              <a:t>more detections </a:t>
            </a:r>
            <a:r>
              <a:rPr lang="en" sz="1800" b="1">
                <a:solidFill>
                  <a:schemeClr val="dk2"/>
                </a:solidFill>
                <a:latin typeface="Delius"/>
                <a:ea typeface="Delius"/>
                <a:cs typeface="Delius"/>
                <a:sym typeface="Delius"/>
              </a:rPr>
              <a:t>of EABs in later years compared to earlier years.</a:t>
            </a:r>
            <a:endParaRPr sz="1800" b="1">
              <a:solidFill>
                <a:schemeClr val="dk2"/>
              </a:solidFill>
              <a:latin typeface="Delius"/>
              <a:ea typeface="Delius"/>
              <a:cs typeface="Delius"/>
              <a:sym typeface="Delius"/>
            </a:endParaRPr>
          </a:p>
          <a:p>
            <a:pPr marL="0" marR="0" lvl="0" indent="0" algn="ctr" rtl="0">
              <a:lnSpc>
                <a:spcPct val="140005"/>
              </a:lnSpc>
              <a:spcBef>
                <a:spcPts val="0"/>
              </a:spcBef>
              <a:spcAft>
                <a:spcPts val="0"/>
              </a:spcAft>
              <a:buNone/>
            </a:pPr>
            <a:endParaRPr sz="1800" b="1">
              <a:solidFill>
                <a:schemeClr val="dk2"/>
              </a:solidFill>
              <a:latin typeface="Delius"/>
              <a:ea typeface="Delius"/>
              <a:cs typeface="Delius"/>
              <a:sym typeface="Delius"/>
            </a:endParaRPr>
          </a:p>
          <a:p>
            <a:pPr marL="457200" marR="0" lvl="0" indent="-342900" algn="l" rtl="0">
              <a:lnSpc>
                <a:spcPct val="140005"/>
              </a:lnSpc>
              <a:spcBef>
                <a:spcPts val="0"/>
              </a:spcBef>
              <a:spcAft>
                <a:spcPts val="0"/>
              </a:spcAft>
              <a:buClr>
                <a:schemeClr val="dk2"/>
              </a:buClr>
              <a:buSzPts val="1800"/>
              <a:buFont typeface="Delius"/>
              <a:buChar char="➢"/>
            </a:pPr>
            <a:r>
              <a:rPr lang="en" sz="1800" b="1">
                <a:solidFill>
                  <a:schemeClr val="dk2"/>
                </a:solidFill>
                <a:latin typeface="Delius"/>
                <a:ea typeface="Delius"/>
                <a:cs typeface="Delius"/>
                <a:sym typeface="Delius"/>
              </a:rPr>
              <a:t>Growing stages occur beneath the bark</a:t>
            </a:r>
            <a:r>
              <a:rPr lang="en" sz="1800" b="1" baseline="30000">
                <a:solidFill>
                  <a:schemeClr val="dk2"/>
                </a:solidFill>
                <a:latin typeface="Delius"/>
                <a:ea typeface="Delius"/>
                <a:cs typeface="Delius"/>
                <a:sym typeface="Delius"/>
              </a:rPr>
              <a:t>3</a:t>
            </a:r>
            <a:endParaRPr sz="1800" b="1" baseline="30000">
              <a:solidFill>
                <a:schemeClr val="dk2"/>
              </a:solidFill>
              <a:latin typeface="Delius"/>
              <a:ea typeface="Delius"/>
              <a:cs typeface="Delius"/>
              <a:sym typeface="Delius"/>
            </a:endParaRPr>
          </a:p>
          <a:p>
            <a:pPr marL="457200" marR="0" lvl="0" indent="-342900" algn="l" rtl="0">
              <a:lnSpc>
                <a:spcPct val="140005"/>
              </a:lnSpc>
              <a:spcBef>
                <a:spcPts val="0"/>
              </a:spcBef>
              <a:spcAft>
                <a:spcPts val="0"/>
              </a:spcAft>
              <a:buClr>
                <a:schemeClr val="dk2"/>
              </a:buClr>
              <a:buSzPts val="1800"/>
              <a:buFont typeface="Delius"/>
              <a:buChar char="➢"/>
            </a:pPr>
            <a:r>
              <a:rPr lang="en" sz="1800" b="1">
                <a:solidFill>
                  <a:schemeClr val="dk2"/>
                </a:solidFill>
                <a:latin typeface="Delius"/>
                <a:ea typeface="Delius"/>
                <a:cs typeface="Delius"/>
                <a:sym typeface="Delius"/>
              </a:rPr>
              <a:t>2-3 years to see damage</a:t>
            </a:r>
            <a:r>
              <a:rPr lang="en" sz="1800" b="1" baseline="30000">
                <a:solidFill>
                  <a:schemeClr val="dk2"/>
                </a:solidFill>
                <a:latin typeface="Delius"/>
                <a:ea typeface="Delius"/>
                <a:cs typeface="Delius"/>
                <a:sym typeface="Delius"/>
              </a:rPr>
              <a:t>3</a:t>
            </a:r>
            <a:endParaRPr sz="1800" b="1">
              <a:solidFill>
                <a:schemeClr val="dk2"/>
              </a:solidFill>
              <a:latin typeface="Delius"/>
              <a:ea typeface="Delius"/>
              <a:cs typeface="Delius"/>
              <a:sym typeface="Delius"/>
            </a:endParaRPr>
          </a:p>
          <a:p>
            <a:pPr marL="0" marR="0" lvl="0" indent="0" algn="l" rtl="0">
              <a:lnSpc>
                <a:spcPct val="140005"/>
              </a:lnSpc>
              <a:spcBef>
                <a:spcPts val="0"/>
              </a:spcBef>
              <a:spcAft>
                <a:spcPts val="0"/>
              </a:spcAft>
              <a:buNone/>
            </a:pPr>
            <a:endParaRPr sz="1500" b="1">
              <a:solidFill>
                <a:schemeClr val="dk2"/>
              </a:solidFill>
              <a:latin typeface="Delius"/>
              <a:ea typeface="Delius"/>
              <a:cs typeface="Delius"/>
              <a:sym typeface="Delius"/>
            </a:endParaRPr>
          </a:p>
          <a:p>
            <a:pPr marL="0" marR="0" lvl="0" indent="0" algn="l" rtl="0">
              <a:lnSpc>
                <a:spcPct val="140005"/>
              </a:lnSpc>
              <a:spcBef>
                <a:spcPts val="0"/>
              </a:spcBef>
              <a:spcAft>
                <a:spcPts val="0"/>
              </a:spcAft>
              <a:buNone/>
            </a:pPr>
            <a:endParaRPr sz="1500" b="1">
              <a:solidFill>
                <a:schemeClr val="dk2"/>
              </a:solidFill>
              <a:latin typeface="Delius"/>
              <a:ea typeface="Delius"/>
              <a:cs typeface="Delius"/>
              <a:sym typeface="Delius"/>
            </a:endParaRPr>
          </a:p>
        </p:txBody>
      </p:sp>
      <p:pic>
        <p:nvPicPr>
          <p:cNvPr id="181" name="Google Shape;181;p14"/>
          <p:cNvPicPr preferRelativeResize="0"/>
          <p:nvPr/>
        </p:nvPicPr>
        <p:blipFill>
          <a:blip r:embed="rId3">
            <a:alphaModFix/>
          </a:blip>
          <a:stretch>
            <a:fillRect/>
          </a:stretch>
        </p:blipFill>
        <p:spPr>
          <a:xfrm>
            <a:off x="129000" y="1910150"/>
            <a:ext cx="3741300" cy="2817000"/>
          </a:xfrm>
          <a:prstGeom prst="round2DiagRect">
            <a:avLst>
              <a:gd name="adj1" fmla="val 16667"/>
              <a:gd name="adj2" fmla="val 21759"/>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CCE"/>
        </a:solidFill>
        <a:effectLst/>
      </p:bgPr>
    </p:bg>
    <p:spTree>
      <p:nvGrpSpPr>
        <p:cNvPr id="1" name="Shape 185"/>
        <p:cNvGrpSpPr/>
        <p:nvPr/>
      </p:nvGrpSpPr>
      <p:grpSpPr>
        <a:xfrm>
          <a:off x="0" y="0"/>
          <a:ext cx="0" cy="0"/>
          <a:chOff x="0" y="0"/>
          <a:chExt cx="0" cy="0"/>
        </a:xfrm>
      </p:grpSpPr>
      <p:sp>
        <p:nvSpPr>
          <p:cNvPr id="186" name="Google Shape;186;p15"/>
          <p:cNvSpPr txBox="1">
            <a:spLocks noGrp="1"/>
          </p:cNvSpPr>
          <p:nvPr>
            <p:ph type="title" idx="4294967295"/>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solidFill>
                  <a:schemeClr val="dk2"/>
                </a:solidFill>
              </a:rPr>
              <a:t>Predictions</a:t>
            </a:r>
            <a:endParaRPr sz="3520" b="1">
              <a:solidFill>
                <a:schemeClr val="dk2"/>
              </a:solidFill>
            </a:endParaRPr>
          </a:p>
        </p:txBody>
      </p:sp>
      <p:grpSp>
        <p:nvGrpSpPr>
          <p:cNvPr id="187" name="Google Shape;187;p15"/>
          <p:cNvGrpSpPr/>
          <p:nvPr/>
        </p:nvGrpSpPr>
        <p:grpSpPr>
          <a:xfrm>
            <a:off x="4053372" y="479182"/>
            <a:ext cx="4670179" cy="4373664"/>
            <a:chOff x="0" y="-38100"/>
            <a:chExt cx="5933400" cy="2638552"/>
          </a:xfrm>
        </p:grpSpPr>
        <p:sp>
          <p:nvSpPr>
            <p:cNvPr id="188" name="Google Shape;188;p15"/>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89" name="Google Shape;189;p15"/>
            <p:cNvSpPr txBox="1"/>
            <p:nvPr/>
          </p:nvSpPr>
          <p:spPr>
            <a:xfrm>
              <a:off x="0" y="-38100"/>
              <a:ext cx="59334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90" name="Google Shape;190;p15"/>
          <p:cNvGrpSpPr/>
          <p:nvPr/>
        </p:nvGrpSpPr>
        <p:grpSpPr>
          <a:xfrm>
            <a:off x="3961199" y="386725"/>
            <a:ext cx="4678796" cy="4373664"/>
            <a:chOff x="0" y="-38100"/>
            <a:chExt cx="5944348" cy="2638552"/>
          </a:xfrm>
        </p:grpSpPr>
        <p:sp>
          <p:nvSpPr>
            <p:cNvPr id="191" name="Google Shape;191;p15"/>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w="38100" cap="rnd"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92" name="Google Shape;192;p15"/>
            <p:cNvSpPr txBox="1"/>
            <p:nvPr/>
          </p:nvSpPr>
          <p:spPr>
            <a:xfrm>
              <a:off x="0" y="-38100"/>
              <a:ext cx="5944200" cy="2638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93" name="Google Shape;193;p15"/>
          <p:cNvSpPr txBox="1"/>
          <p:nvPr/>
        </p:nvSpPr>
        <p:spPr>
          <a:xfrm>
            <a:off x="4262549" y="782794"/>
            <a:ext cx="4076100" cy="3380400"/>
          </a:xfrm>
          <a:prstGeom prst="rect">
            <a:avLst/>
          </a:prstGeom>
          <a:noFill/>
          <a:ln>
            <a:noFill/>
          </a:ln>
        </p:spPr>
        <p:txBody>
          <a:bodyPr spcFirstLastPara="1" wrap="square" lIns="0" tIns="0" rIns="0" bIns="0" anchor="t" anchorCtr="0">
            <a:spAutoFit/>
          </a:bodyPr>
          <a:lstStyle/>
          <a:p>
            <a:pPr marL="0" lvl="0" indent="0" algn="ctr" rtl="0">
              <a:lnSpc>
                <a:spcPct val="140005"/>
              </a:lnSpc>
              <a:spcBef>
                <a:spcPts val="0"/>
              </a:spcBef>
              <a:spcAft>
                <a:spcPts val="0"/>
              </a:spcAft>
              <a:buSzPts val="1100"/>
              <a:buNone/>
            </a:pPr>
            <a:r>
              <a:rPr lang="en" sz="1800" b="1">
                <a:solidFill>
                  <a:schemeClr val="dk2"/>
                </a:solidFill>
                <a:latin typeface="Delius"/>
                <a:ea typeface="Delius"/>
                <a:cs typeface="Delius"/>
                <a:sym typeface="Delius"/>
              </a:rPr>
              <a:t>If population density of Ontario communities </a:t>
            </a:r>
            <a:r>
              <a:rPr lang="en" sz="1800" b="1">
                <a:solidFill>
                  <a:schemeClr val="dk2"/>
                </a:solidFill>
                <a:highlight>
                  <a:srgbClr val="F6FF43"/>
                </a:highlight>
                <a:latin typeface="Delius"/>
                <a:ea typeface="Delius"/>
                <a:cs typeface="Delius"/>
                <a:sym typeface="Delius"/>
              </a:rPr>
              <a:t>impacts</a:t>
            </a:r>
            <a:r>
              <a:rPr lang="en" sz="1800" b="1">
                <a:solidFill>
                  <a:schemeClr val="dk2"/>
                </a:solidFill>
                <a:latin typeface="Delius"/>
                <a:ea typeface="Delius"/>
                <a:cs typeface="Delius"/>
                <a:sym typeface="Delius"/>
              </a:rPr>
              <a:t> EAB detection, we would expect to see </a:t>
            </a:r>
            <a:r>
              <a:rPr lang="en" sz="1800" b="1">
                <a:solidFill>
                  <a:schemeClr val="dk2"/>
                </a:solidFill>
                <a:highlight>
                  <a:srgbClr val="F6FF43"/>
                </a:highlight>
                <a:latin typeface="Delius"/>
                <a:ea typeface="Delius"/>
                <a:cs typeface="Delius"/>
                <a:sym typeface="Delius"/>
              </a:rPr>
              <a:t>more detections in rural areas compared to urban communities</a:t>
            </a:r>
            <a:endParaRPr sz="1800" b="1">
              <a:solidFill>
                <a:schemeClr val="dk2"/>
              </a:solidFill>
              <a:latin typeface="Delius"/>
              <a:ea typeface="Delius"/>
              <a:cs typeface="Delius"/>
              <a:sym typeface="Delius"/>
            </a:endParaRPr>
          </a:p>
          <a:p>
            <a:pPr marL="0" marR="0" lvl="0" indent="0" algn="ctr" rtl="0">
              <a:lnSpc>
                <a:spcPct val="140005"/>
              </a:lnSpc>
              <a:spcBef>
                <a:spcPts val="0"/>
              </a:spcBef>
              <a:spcAft>
                <a:spcPts val="0"/>
              </a:spcAft>
              <a:buNone/>
            </a:pPr>
            <a:endParaRPr sz="1800" b="1">
              <a:solidFill>
                <a:schemeClr val="dk2"/>
              </a:solidFill>
              <a:latin typeface="Delius"/>
              <a:ea typeface="Delius"/>
              <a:cs typeface="Delius"/>
              <a:sym typeface="Delius"/>
            </a:endParaRPr>
          </a:p>
          <a:p>
            <a:pPr marL="457200" marR="0" lvl="0" indent="-342900" algn="l" rtl="0">
              <a:lnSpc>
                <a:spcPct val="140005"/>
              </a:lnSpc>
              <a:spcBef>
                <a:spcPts val="0"/>
              </a:spcBef>
              <a:spcAft>
                <a:spcPts val="0"/>
              </a:spcAft>
              <a:buClr>
                <a:schemeClr val="dk2"/>
              </a:buClr>
              <a:buSzPts val="1800"/>
              <a:buFont typeface="Delius"/>
              <a:buChar char="➢"/>
            </a:pPr>
            <a:r>
              <a:rPr lang="en" sz="1800" b="1">
                <a:solidFill>
                  <a:schemeClr val="dk2"/>
                </a:solidFill>
                <a:latin typeface="Delius"/>
                <a:ea typeface="Delius"/>
                <a:cs typeface="Delius"/>
                <a:sym typeface="Delius"/>
              </a:rPr>
              <a:t>Higher population density &amp; less green space = less resources and space for EABs to invade</a:t>
            </a:r>
            <a:endParaRPr sz="1800" b="1">
              <a:solidFill>
                <a:schemeClr val="dk2"/>
              </a:solidFill>
              <a:latin typeface="Delius"/>
              <a:ea typeface="Delius"/>
              <a:cs typeface="Delius"/>
              <a:sym typeface="Delius"/>
            </a:endParaRPr>
          </a:p>
        </p:txBody>
      </p:sp>
      <p:pic>
        <p:nvPicPr>
          <p:cNvPr id="194" name="Google Shape;194;p15"/>
          <p:cNvPicPr preferRelativeResize="0"/>
          <p:nvPr/>
        </p:nvPicPr>
        <p:blipFill>
          <a:blip r:embed="rId3">
            <a:alphaModFix/>
          </a:blip>
          <a:stretch>
            <a:fillRect/>
          </a:stretch>
        </p:blipFill>
        <p:spPr>
          <a:xfrm>
            <a:off x="80500" y="1852850"/>
            <a:ext cx="3790800" cy="3000000"/>
          </a:xfrm>
          <a:prstGeom prst="teardrop">
            <a:avLst>
              <a:gd name="adj" fmla="val 100000"/>
            </a:avLst>
          </a:prstGeom>
          <a:noFill/>
          <a:ln>
            <a:noFill/>
          </a:ln>
        </p:spPr>
      </p:pic>
      <p:grpSp>
        <p:nvGrpSpPr>
          <p:cNvPr id="195" name="Google Shape;195;p15"/>
          <p:cNvGrpSpPr/>
          <p:nvPr/>
        </p:nvGrpSpPr>
        <p:grpSpPr>
          <a:xfrm>
            <a:off x="534200" y="1115555"/>
            <a:ext cx="3218870" cy="548555"/>
            <a:chOff x="0" y="-38100"/>
            <a:chExt cx="5933400" cy="2638552"/>
          </a:xfrm>
        </p:grpSpPr>
        <p:sp>
          <p:nvSpPr>
            <p:cNvPr id="196" name="Google Shape;196;p15"/>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97" name="Google Shape;197;p15"/>
            <p:cNvSpPr txBox="1"/>
            <p:nvPr/>
          </p:nvSpPr>
          <p:spPr>
            <a:xfrm>
              <a:off x="0" y="-38100"/>
              <a:ext cx="59334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98" name="Google Shape;198;p15"/>
          <p:cNvGrpSpPr/>
          <p:nvPr/>
        </p:nvGrpSpPr>
        <p:grpSpPr>
          <a:xfrm>
            <a:off x="470650" y="1091477"/>
            <a:ext cx="3224809" cy="548555"/>
            <a:chOff x="0" y="-38100"/>
            <a:chExt cx="5944348" cy="2638552"/>
          </a:xfrm>
        </p:grpSpPr>
        <p:sp>
          <p:nvSpPr>
            <p:cNvPr id="199" name="Google Shape;199;p15"/>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w="38100" cap="rnd"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0" name="Google Shape;200;p15"/>
            <p:cNvSpPr txBox="1"/>
            <p:nvPr/>
          </p:nvSpPr>
          <p:spPr>
            <a:xfrm>
              <a:off x="0" y="-38100"/>
              <a:ext cx="5944200" cy="2638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1" name="Google Shape;201;p15"/>
          <p:cNvSpPr txBox="1"/>
          <p:nvPr/>
        </p:nvSpPr>
        <p:spPr>
          <a:xfrm>
            <a:off x="690628" y="1211852"/>
            <a:ext cx="2784600" cy="3078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 sz="2000" b="1">
                <a:solidFill>
                  <a:schemeClr val="dk2"/>
                </a:solidFill>
                <a:latin typeface="Delius"/>
                <a:ea typeface="Delius"/>
                <a:cs typeface="Delius"/>
                <a:sym typeface="Delius"/>
              </a:rPr>
              <a:t>HYPOTHESIS #2</a:t>
            </a:r>
            <a:endParaRPr sz="2000" b="1">
              <a:solidFill>
                <a:schemeClr val="dk2"/>
              </a:solidFill>
              <a:latin typeface="Delius"/>
              <a:ea typeface="Delius"/>
              <a:cs typeface="Delius"/>
              <a:sym typeface="Deliu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CCE"/>
        </a:solidFill>
        <a:effectLst/>
      </p:bgPr>
    </p:bg>
    <p:spTree>
      <p:nvGrpSpPr>
        <p:cNvPr id="1" name="Shape 205"/>
        <p:cNvGrpSpPr/>
        <p:nvPr/>
      </p:nvGrpSpPr>
      <p:grpSpPr>
        <a:xfrm>
          <a:off x="0" y="0"/>
          <a:ext cx="0" cy="0"/>
          <a:chOff x="0" y="0"/>
          <a:chExt cx="0" cy="0"/>
        </a:xfrm>
      </p:grpSpPr>
      <p:sp>
        <p:nvSpPr>
          <p:cNvPr id="206" name="Google Shape;206;p16"/>
          <p:cNvSpPr txBox="1">
            <a:spLocks noGrp="1"/>
          </p:cNvSpPr>
          <p:nvPr>
            <p:ph type="title" idx="4294967295"/>
          </p:nvPr>
        </p:nvSpPr>
        <p:spPr>
          <a:xfrm>
            <a:off x="311700" y="210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a:solidFill>
                  <a:schemeClr val="dk2"/>
                </a:solidFill>
              </a:rPr>
              <a:t>Predictions</a:t>
            </a:r>
            <a:endParaRPr sz="3520" b="1">
              <a:solidFill>
                <a:schemeClr val="dk2"/>
              </a:solidFill>
            </a:endParaRPr>
          </a:p>
        </p:txBody>
      </p:sp>
      <p:grpSp>
        <p:nvGrpSpPr>
          <p:cNvPr id="207" name="Google Shape;207;p16"/>
          <p:cNvGrpSpPr/>
          <p:nvPr/>
        </p:nvGrpSpPr>
        <p:grpSpPr>
          <a:xfrm>
            <a:off x="4053372" y="479182"/>
            <a:ext cx="4670179" cy="4373664"/>
            <a:chOff x="0" y="-38100"/>
            <a:chExt cx="5933400" cy="2638552"/>
          </a:xfrm>
        </p:grpSpPr>
        <p:sp>
          <p:nvSpPr>
            <p:cNvPr id="208" name="Google Shape;208;p16"/>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9" name="Google Shape;209;p16"/>
            <p:cNvSpPr txBox="1"/>
            <p:nvPr/>
          </p:nvSpPr>
          <p:spPr>
            <a:xfrm>
              <a:off x="0" y="-38100"/>
              <a:ext cx="59334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10" name="Google Shape;210;p16"/>
          <p:cNvGrpSpPr/>
          <p:nvPr/>
        </p:nvGrpSpPr>
        <p:grpSpPr>
          <a:xfrm>
            <a:off x="3961199" y="386725"/>
            <a:ext cx="4678796" cy="4373664"/>
            <a:chOff x="0" y="-38100"/>
            <a:chExt cx="5944348" cy="2638552"/>
          </a:xfrm>
        </p:grpSpPr>
        <p:sp>
          <p:nvSpPr>
            <p:cNvPr id="211" name="Google Shape;211;p16"/>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w="38100" cap="rnd"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2" name="Google Shape;212;p16"/>
            <p:cNvSpPr txBox="1"/>
            <p:nvPr/>
          </p:nvSpPr>
          <p:spPr>
            <a:xfrm>
              <a:off x="0" y="-38100"/>
              <a:ext cx="5944200" cy="2638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13" name="Google Shape;213;p16"/>
          <p:cNvSpPr txBox="1"/>
          <p:nvPr/>
        </p:nvSpPr>
        <p:spPr>
          <a:xfrm>
            <a:off x="4262549" y="782794"/>
            <a:ext cx="4076100" cy="2170500"/>
          </a:xfrm>
          <a:prstGeom prst="rect">
            <a:avLst/>
          </a:prstGeom>
          <a:noFill/>
          <a:ln>
            <a:noFill/>
          </a:ln>
        </p:spPr>
        <p:txBody>
          <a:bodyPr spcFirstLastPara="1" wrap="square" lIns="0" tIns="0" rIns="0" bIns="0" anchor="t" anchorCtr="0">
            <a:spAutoFit/>
          </a:bodyPr>
          <a:lstStyle/>
          <a:p>
            <a:pPr marL="0" lvl="0" indent="0" algn="ctr" rtl="0">
              <a:lnSpc>
                <a:spcPct val="140005"/>
              </a:lnSpc>
              <a:spcBef>
                <a:spcPts val="0"/>
              </a:spcBef>
              <a:spcAft>
                <a:spcPts val="0"/>
              </a:spcAft>
              <a:buSzPts val="1100"/>
              <a:buNone/>
            </a:pPr>
            <a:r>
              <a:rPr lang="en" sz="1500" b="1">
                <a:solidFill>
                  <a:schemeClr val="dk2"/>
                </a:solidFill>
                <a:latin typeface="Delius"/>
                <a:ea typeface="Delius"/>
                <a:cs typeface="Delius"/>
                <a:sym typeface="Delius"/>
              </a:rPr>
              <a:t>If temperature </a:t>
            </a:r>
            <a:r>
              <a:rPr lang="en" sz="1500" b="1">
                <a:solidFill>
                  <a:schemeClr val="dk2"/>
                </a:solidFill>
                <a:highlight>
                  <a:srgbClr val="F6FF43"/>
                </a:highlight>
                <a:latin typeface="Delius"/>
                <a:ea typeface="Delius"/>
                <a:cs typeface="Delius"/>
                <a:sym typeface="Delius"/>
              </a:rPr>
              <a:t>drives </a:t>
            </a:r>
            <a:r>
              <a:rPr lang="en" sz="1500" b="1">
                <a:solidFill>
                  <a:schemeClr val="dk2"/>
                </a:solidFill>
                <a:latin typeface="Delius"/>
                <a:ea typeface="Delius"/>
                <a:cs typeface="Delius"/>
                <a:sym typeface="Delius"/>
              </a:rPr>
              <a:t>the detection of emerald ash borers in various communities of Ontario, we would expect to see </a:t>
            </a:r>
            <a:r>
              <a:rPr lang="en" sz="1500" b="1">
                <a:solidFill>
                  <a:schemeClr val="dk2"/>
                </a:solidFill>
                <a:highlight>
                  <a:srgbClr val="F6FF43"/>
                </a:highlight>
                <a:latin typeface="Delius"/>
                <a:ea typeface="Delius"/>
                <a:cs typeface="Delius"/>
                <a:sym typeface="Delius"/>
              </a:rPr>
              <a:t>more EAB detections</a:t>
            </a:r>
            <a:r>
              <a:rPr lang="en" sz="1500" b="1">
                <a:solidFill>
                  <a:schemeClr val="dk2"/>
                </a:solidFill>
                <a:latin typeface="Delius"/>
                <a:ea typeface="Delius"/>
                <a:cs typeface="Delius"/>
                <a:sym typeface="Delius"/>
              </a:rPr>
              <a:t> in communities with </a:t>
            </a:r>
            <a:r>
              <a:rPr lang="en" sz="1500" b="1">
                <a:solidFill>
                  <a:schemeClr val="dk2"/>
                </a:solidFill>
                <a:highlight>
                  <a:srgbClr val="F6FF43"/>
                </a:highlight>
                <a:latin typeface="Delius"/>
                <a:ea typeface="Delius"/>
                <a:cs typeface="Delius"/>
                <a:sym typeface="Delius"/>
              </a:rPr>
              <a:t>higher annual temperatures.</a:t>
            </a:r>
            <a:endParaRPr sz="1500" b="1">
              <a:solidFill>
                <a:schemeClr val="dk2"/>
              </a:solidFill>
              <a:highlight>
                <a:srgbClr val="F6FF43"/>
              </a:highlight>
              <a:latin typeface="Delius"/>
              <a:ea typeface="Delius"/>
              <a:cs typeface="Delius"/>
              <a:sym typeface="Delius"/>
            </a:endParaRPr>
          </a:p>
          <a:p>
            <a:pPr marL="0" marR="0" lvl="0" indent="0" algn="ctr" rtl="0">
              <a:lnSpc>
                <a:spcPct val="140005"/>
              </a:lnSpc>
              <a:spcBef>
                <a:spcPts val="0"/>
              </a:spcBef>
              <a:spcAft>
                <a:spcPts val="0"/>
              </a:spcAft>
              <a:buNone/>
            </a:pPr>
            <a:endParaRPr sz="1500" b="1">
              <a:solidFill>
                <a:schemeClr val="dk2"/>
              </a:solidFill>
              <a:latin typeface="Delius"/>
              <a:ea typeface="Delius"/>
              <a:cs typeface="Delius"/>
              <a:sym typeface="Delius"/>
            </a:endParaRPr>
          </a:p>
          <a:p>
            <a:pPr marL="457200" marR="0" lvl="0" indent="-323850" algn="l" rtl="0">
              <a:lnSpc>
                <a:spcPct val="140005"/>
              </a:lnSpc>
              <a:spcBef>
                <a:spcPts val="0"/>
              </a:spcBef>
              <a:spcAft>
                <a:spcPts val="0"/>
              </a:spcAft>
              <a:buClr>
                <a:schemeClr val="dk2"/>
              </a:buClr>
              <a:buSzPts val="1500"/>
              <a:buFont typeface="Delius"/>
              <a:buChar char="➢"/>
            </a:pPr>
            <a:r>
              <a:rPr lang="en" sz="1500" b="1">
                <a:solidFill>
                  <a:schemeClr val="dk2"/>
                </a:solidFill>
                <a:latin typeface="Delius"/>
                <a:ea typeface="Delius"/>
                <a:cs typeface="Delius"/>
                <a:sym typeface="Delius"/>
              </a:rPr>
              <a:t>Warmer temperatures = more reproduction, development, and survival</a:t>
            </a:r>
            <a:endParaRPr sz="1500" b="1">
              <a:solidFill>
                <a:schemeClr val="dk2"/>
              </a:solidFill>
              <a:latin typeface="Delius"/>
              <a:ea typeface="Delius"/>
              <a:cs typeface="Delius"/>
              <a:sym typeface="Delius"/>
            </a:endParaRPr>
          </a:p>
        </p:txBody>
      </p:sp>
      <p:pic>
        <p:nvPicPr>
          <p:cNvPr id="214" name="Google Shape;214;p16"/>
          <p:cNvPicPr preferRelativeResize="0"/>
          <p:nvPr/>
        </p:nvPicPr>
        <p:blipFill>
          <a:blip r:embed="rId3">
            <a:alphaModFix/>
          </a:blip>
          <a:stretch>
            <a:fillRect/>
          </a:stretch>
        </p:blipFill>
        <p:spPr>
          <a:xfrm>
            <a:off x="137538" y="2085300"/>
            <a:ext cx="4012200" cy="2675100"/>
          </a:xfrm>
          <a:prstGeom prst="round2DiagRect">
            <a:avLst>
              <a:gd name="adj1" fmla="val 16667"/>
              <a:gd name="adj2" fmla="val 50000"/>
            </a:avLst>
          </a:prstGeom>
          <a:noFill/>
          <a:ln>
            <a:noFill/>
          </a:ln>
        </p:spPr>
      </p:pic>
      <p:grpSp>
        <p:nvGrpSpPr>
          <p:cNvPr id="215" name="Google Shape;215;p16"/>
          <p:cNvGrpSpPr/>
          <p:nvPr/>
        </p:nvGrpSpPr>
        <p:grpSpPr>
          <a:xfrm>
            <a:off x="534200" y="1115555"/>
            <a:ext cx="3218870" cy="548555"/>
            <a:chOff x="0" y="-38100"/>
            <a:chExt cx="5933400" cy="2638552"/>
          </a:xfrm>
        </p:grpSpPr>
        <p:sp>
          <p:nvSpPr>
            <p:cNvPr id="216" name="Google Shape;216;p16"/>
            <p:cNvSpPr/>
            <p:nvPr/>
          </p:nvSpPr>
          <p:spPr>
            <a:xfrm>
              <a:off x="0" y="0"/>
              <a:ext cx="5933379" cy="2600452"/>
            </a:xfrm>
            <a:custGeom>
              <a:avLst/>
              <a:gdLst/>
              <a:ahLst/>
              <a:cxnLst/>
              <a:rect l="l" t="t" r="r" b="b"/>
              <a:pathLst>
                <a:path w="5933379" h="2600452" extrusionOk="0">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w="38100" cap="rnd" cmpd="sng">
              <a:solidFill>
                <a:srgbClr val="186AB4"/>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7" name="Google Shape;217;p16"/>
            <p:cNvSpPr txBox="1"/>
            <p:nvPr/>
          </p:nvSpPr>
          <p:spPr>
            <a:xfrm>
              <a:off x="0" y="-38100"/>
              <a:ext cx="5933400" cy="263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18" name="Google Shape;218;p16"/>
          <p:cNvGrpSpPr/>
          <p:nvPr/>
        </p:nvGrpSpPr>
        <p:grpSpPr>
          <a:xfrm>
            <a:off x="470650" y="1091477"/>
            <a:ext cx="3224809" cy="548555"/>
            <a:chOff x="0" y="-38100"/>
            <a:chExt cx="5944348" cy="2638552"/>
          </a:xfrm>
        </p:grpSpPr>
        <p:sp>
          <p:nvSpPr>
            <p:cNvPr id="219" name="Google Shape;219;p16"/>
            <p:cNvSpPr/>
            <p:nvPr/>
          </p:nvSpPr>
          <p:spPr>
            <a:xfrm>
              <a:off x="0" y="0"/>
              <a:ext cx="5944348" cy="2600452"/>
            </a:xfrm>
            <a:custGeom>
              <a:avLst/>
              <a:gdLst/>
              <a:ahLst/>
              <a:cxnLst/>
              <a:rect l="l" t="t" r="r" b="b"/>
              <a:pathLst>
                <a:path w="5944348" h="2600452" extrusionOk="0">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w="38100" cap="rnd"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0" name="Google Shape;220;p16"/>
            <p:cNvSpPr txBox="1"/>
            <p:nvPr/>
          </p:nvSpPr>
          <p:spPr>
            <a:xfrm>
              <a:off x="0" y="-38100"/>
              <a:ext cx="5944200" cy="2638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1" name="Google Shape;221;p16"/>
          <p:cNvSpPr txBox="1"/>
          <p:nvPr/>
        </p:nvSpPr>
        <p:spPr>
          <a:xfrm>
            <a:off x="690628" y="1211852"/>
            <a:ext cx="2784600" cy="3078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 sz="2000" b="1">
                <a:solidFill>
                  <a:schemeClr val="dk2"/>
                </a:solidFill>
                <a:latin typeface="Delius"/>
                <a:ea typeface="Delius"/>
                <a:cs typeface="Delius"/>
                <a:sym typeface="Delius"/>
              </a:rPr>
              <a:t>HYPOTHESIS #3</a:t>
            </a:r>
            <a:endParaRPr sz="2000" b="1">
              <a:solidFill>
                <a:schemeClr val="dk2"/>
              </a:solidFill>
              <a:latin typeface="Delius"/>
              <a:ea typeface="Delius"/>
              <a:cs typeface="Delius"/>
              <a:sym typeface="Deliu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METHODS</a:t>
            </a:r>
            <a:endParaRPr/>
          </a:p>
        </p:txBody>
      </p:sp>
      <p:sp>
        <p:nvSpPr>
          <p:cNvPr id="227" name="Google Shape;227;p17"/>
          <p:cNvSpPr/>
          <p:nvPr/>
        </p:nvSpPr>
        <p:spPr>
          <a:xfrm>
            <a:off x="249325" y="798650"/>
            <a:ext cx="8583000" cy="3422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100">
                <a:latin typeface="Chewy"/>
                <a:ea typeface="Chewy"/>
                <a:cs typeface="Chewy"/>
                <a:sym typeface="Chewy"/>
              </a:rPr>
              <a:t>METHODS</a:t>
            </a:r>
            <a:endParaRPr sz="4100">
              <a:latin typeface="Chewy"/>
              <a:ea typeface="Chewy"/>
              <a:cs typeface="Chewy"/>
              <a:sym typeface="Chew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8"/>
          <p:cNvSpPr txBox="1"/>
          <p:nvPr/>
        </p:nvSpPr>
        <p:spPr>
          <a:xfrm>
            <a:off x="256947" y="131300"/>
            <a:ext cx="8202000" cy="543900"/>
          </a:xfrm>
          <a:prstGeom prst="rect">
            <a:avLst/>
          </a:prstGeom>
          <a:noFill/>
          <a:ln>
            <a:noFill/>
          </a:ln>
        </p:spPr>
        <p:txBody>
          <a:bodyPr spcFirstLastPara="1" wrap="square" lIns="0" tIns="0" rIns="0" bIns="0" anchor="t" anchorCtr="0">
            <a:spAutoFit/>
          </a:bodyPr>
          <a:lstStyle/>
          <a:p>
            <a:pPr marL="0" marR="0" lvl="0" indent="0" algn="l" rtl="0">
              <a:lnSpc>
                <a:spcPct val="93000"/>
              </a:lnSpc>
              <a:spcBef>
                <a:spcPts val="0"/>
              </a:spcBef>
              <a:spcAft>
                <a:spcPts val="0"/>
              </a:spcAft>
              <a:buNone/>
            </a:pPr>
            <a:r>
              <a:rPr lang="en" sz="3800">
                <a:solidFill>
                  <a:srgbClr val="1B584C"/>
                </a:solidFill>
                <a:latin typeface="Chewy"/>
                <a:ea typeface="Chewy"/>
                <a:cs typeface="Chewy"/>
                <a:sym typeface="Chewy"/>
              </a:rPr>
              <a:t>DATA MANIPULATION</a:t>
            </a:r>
            <a:endParaRPr sz="100">
              <a:solidFill>
                <a:srgbClr val="1B584C"/>
              </a:solidFill>
            </a:endParaRPr>
          </a:p>
        </p:txBody>
      </p:sp>
      <p:sp>
        <p:nvSpPr>
          <p:cNvPr id="233" name="Google Shape;233;p18"/>
          <p:cNvSpPr/>
          <p:nvPr/>
        </p:nvSpPr>
        <p:spPr>
          <a:xfrm>
            <a:off x="256950" y="1150550"/>
            <a:ext cx="8451900" cy="937800"/>
          </a:xfrm>
          <a:prstGeom prst="downArrow">
            <a:avLst>
              <a:gd name="adj1" fmla="val 7593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endParaRPr sz="1800">
              <a:solidFill>
                <a:schemeClr val="dk2"/>
              </a:solidFill>
              <a:latin typeface="Chewy"/>
              <a:ea typeface="Chewy"/>
              <a:cs typeface="Chewy"/>
              <a:sym typeface="Chewy"/>
            </a:endParaRPr>
          </a:p>
          <a:p>
            <a:pPr marL="457200" lvl="0" indent="0" algn="ctr" rtl="0">
              <a:spcBef>
                <a:spcPts val="0"/>
              </a:spcBef>
              <a:spcAft>
                <a:spcPts val="0"/>
              </a:spcAft>
              <a:buNone/>
            </a:pPr>
            <a:r>
              <a:rPr lang="en" sz="1800">
                <a:solidFill>
                  <a:schemeClr val="dk2"/>
                </a:solidFill>
                <a:latin typeface="Chewy"/>
                <a:ea typeface="Chewy"/>
                <a:cs typeface="Chewy"/>
                <a:sym typeface="Chewy"/>
              </a:rPr>
              <a:t>Emerald Ash Borer (Agrilus planipennis)’</a:t>
            </a:r>
            <a:endParaRPr sz="1800">
              <a:solidFill>
                <a:schemeClr val="dk2"/>
              </a:solidFill>
              <a:latin typeface="Chewy"/>
              <a:ea typeface="Chewy"/>
              <a:cs typeface="Chewy"/>
              <a:sym typeface="Chewy"/>
            </a:endParaRPr>
          </a:p>
          <a:p>
            <a:pPr marL="457200" lvl="0" indent="0" algn="ctr" rtl="0">
              <a:spcBef>
                <a:spcPts val="0"/>
              </a:spcBef>
              <a:spcAft>
                <a:spcPts val="0"/>
              </a:spcAft>
              <a:buNone/>
            </a:pPr>
            <a:r>
              <a:rPr lang="en" sz="1800">
                <a:solidFill>
                  <a:schemeClr val="dk2"/>
                </a:solidFill>
                <a:latin typeface="Chewy"/>
                <a:ea typeface="Chewy"/>
                <a:cs typeface="Chewy"/>
                <a:sym typeface="Chewy"/>
              </a:rPr>
              <a:t> Surveillance Data 2002 to 2020</a:t>
            </a:r>
            <a:endParaRPr>
              <a:latin typeface="Chewy"/>
              <a:ea typeface="Chewy"/>
              <a:cs typeface="Chewy"/>
              <a:sym typeface="Chewy"/>
            </a:endParaRPr>
          </a:p>
        </p:txBody>
      </p:sp>
      <p:sp>
        <p:nvSpPr>
          <p:cNvPr id="234" name="Google Shape;234;p18"/>
          <p:cNvSpPr/>
          <p:nvPr/>
        </p:nvSpPr>
        <p:spPr>
          <a:xfrm>
            <a:off x="190950" y="2102850"/>
            <a:ext cx="8517900" cy="937800"/>
          </a:xfrm>
          <a:prstGeom prst="downArrow">
            <a:avLst>
              <a:gd name="adj1" fmla="val 77781"/>
              <a:gd name="adj2" fmla="val 48944"/>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latin typeface="Chewy"/>
                <a:ea typeface="Chewy"/>
                <a:cs typeface="Chewy"/>
                <a:sym typeface="Chewy"/>
              </a:rPr>
              <a:t> </a:t>
            </a:r>
            <a:endParaRPr sz="1800">
              <a:solidFill>
                <a:schemeClr val="dk2"/>
              </a:solidFill>
              <a:latin typeface="Chewy"/>
              <a:ea typeface="Chewy"/>
              <a:cs typeface="Chewy"/>
              <a:sym typeface="Chewy"/>
            </a:endParaRPr>
          </a:p>
          <a:p>
            <a:pPr marL="0" lvl="0" indent="0" algn="l" rtl="0">
              <a:spcBef>
                <a:spcPts val="0"/>
              </a:spcBef>
              <a:spcAft>
                <a:spcPts val="0"/>
              </a:spcAft>
              <a:buNone/>
            </a:pPr>
            <a:r>
              <a:rPr lang="en" sz="1800">
                <a:solidFill>
                  <a:schemeClr val="dk2"/>
                </a:solidFill>
                <a:latin typeface="Chewy"/>
                <a:ea typeface="Chewy"/>
                <a:cs typeface="Chewy"/>
                <a:sym typeface="Chewy"/>
              </a:rPr>
              <a:t>                   </a:t>
            </a:r>
            <a:endParaRPr>
              <a:solidFill>
                <a:schemeClr val="dk2"/>
              </a:solidFill>
              <a:latin typeface="Chewy"/>
              <a:ea typeface="Chewy"/>
              <a:cs typeface="Chewy"/>
              <a:sym typeface="Chewy"/>
            </a:endParaRPr>
          </a:p>
          <a:p>
            <a:pPr marL="0" lvl="0" indent="0" algn="ctr" rtl="0">
              <a:spcBef>
                <a:spcPts val="0"/>
              </a:spcBef>
              <a:spcAft>
                <a:spcPts val="0"/>
              </a:spcAft>
              <a:buNone/>
            </a:pPr>
            <a:r>
              <a:rPr lang="en" sz="1800">
                <a:solidFill>
                  <a:schemeClr val="dk2"/>
                </a:solidFill>
                <a:latin typeface="Chewy"/>
                <a:ea typeface="Chewy"/>
                <a:cs typeface="Chewy"/>
                <a:sym typeface="Chewy"/>
              </a:rPr>
              <a:t>  Census Data derived from Stats Canada</a:t>
            </a:r>
            <a:endParaRPr sz="1800">
              <a:solidFill>
                <a:schemeClr val="dk2"/>
              </a:solidFill>
              <a:latin typeface="Chewy"/>
              <a:ea typeface="Chewy"/>
              <a:cs typeface="Chewy"/>
              <a:sym typeface="Chewy"/>
            </a:endParaRPr>
          </a:p>
          <a:p>
            <a:pPr marL="0" lvl="0" indent="0" algn="ctr" rtl="0">
              <a:spcBef>
                <a:spcPts val="0"/>
              </a:spcBef>
              <a:spcAft>
                <a:spcPts val="0"/>
              </a:spcAft>
              <a:buNone/>
            </a:pPr>
            <a:endParaRPr>
              <a:latin typeface="Chewy"/>
              <a:ea typeface="Chewy"/>
              <a:cs typeface="Chewy"/>
              <a:sym typeface="Chewy"/>
            </a:endParaRPr>
          </a:p>
        </p:txBody>
      </p:sp>
      <p:sp>
        <p:nvSpPr>
          <p:cNvPr id="235" name="Google Shape;235;p18"/>
          <p:cNvSpPr/>
          <p:nvPr/>
        </p:nvSpPr>
        <p:spPr>
          <a:xfrm>
            <a:off x="256950" y="3055150"/>
            <a:ext cx="8451900" cy="937800"/>
          </a:xfrm>
          <a:prstGeom prst="downArrow">
            <a:avLst>
              <a:gd name="adj1" fmla="val 79146"/>
              <a:gd name="adj2" fmla="val 36662"/>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latin typeface="Chewy"/>
                <a:ea typeface="Chewy"/>
                <a:cs typeface="Chewy"/>
                <a:sym typeface="Chewy"/>
              </a:rPr>
              <a:t>                                     </a:t>
            </a:r>
            <a:endParaRPr sz="1800">
              <a:solidFill>
                <a:schemeClr val="dk2"/>
              </a:solidFill>
              <a:latin typeface="Chewy"/>
              <a:ea typeface="Chewy"/>
              <a:cs typeface="Chewy"/>
              <a:sym typeface="Chewy"/>
            </a:endParaRPr>
          </a:p>
          <a:p>
            <a:pPr marL="0" lvl="0" indent="0" algn="ctr" rtl="0">
              <a:spcBef>
                <a:spcPts val="0"/>
              </a:spcBef>
              <a:spcAft>
                <a:spcPts val="0"/>
              </a:spcAft>
              <a:buNone/>
            </a:pPr>
            <a:r>
              <a:rPr lang="en" sz="1800">
                <a:solidFill>
                  <a:schemeClr val="dk2"/>
                </a:solidFill>
                <a:latin typeface="Chewy"/>
                <a:ea typeface="Chewy"/>
                <a:cs typeface="Chewy"/>
                <a:sym typeface="Chewy"/>
              </a:rPr>
              <a:t>Historical Weather Data </a:t>
            </a:r>
            <a:endParaRPr>
              <a:latin typeface="Chewy"/>
              <a:ea typeface="Chewy"/>
              <a:cs typeface="Chewy"/>
              <a:sym typeface="Chewy"/>
            </a:endParaRPr>
          </a:p>
        </p:txBody>
      </p:sp>
      <p:sp>
        <p:nvSpPr>
          <p:cNvPr id="236" name="Google Shape;236;p18"/>
          <p:cNvSpPr/>
          <p:nvPr/>
        </p:nvSpPr>
        <p:spPr>
          <a:xfrm>
            <a:off x="440700" y="4088150"/>
            <a:ext cx="8084400" cy="85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hewy"/>
                <a:ea typeface="Chewy"/>
                <a:cs typeface="Chewy"/>
                <a:sym typeface="Chewy"/>
              </a:rPr>
              <a:t>OUR FINAL DATA SET</a:t>
            </a:r>
            <a:endParaRPr>
              <a:latin typeface="Chewy"/>
              <a:ea typeface="Chewy"/>
              <a:cs typeface="Chewy"/>
              <a:sym typeface="Chew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19"/>
          <p:cNvPicPr preferRelativeResize="0"/>
          <p:nvPr/>
        </p:nvPicPr>
        <p:blipFill rotWithShape="1">
          <a:blip r:embed="rId3">
            <a:alphaModFix/>
          </a:blip>
          <a:srcRect b="63471"/>
          <a:stretch/>
        </p:blipFill>
        <p:spPr>
          <a:xfrm>
            <a:off x="152400" y="1058443"/>
            <a:ext cx="8839199" cy="1426276"/>
          </a:xfrm>
          <a:prstGeom prst="rect">
            <a:avLst/>
          </a:prstGeom>
          <a:noFill/>
          <a:ln>
            <a:noFill/>
          </a:ln>
        </p:spPr>
      </p:pic>
      <p:sp>
        <p:nvSpPr>
          <p:cNvPr id="242" name="Google Shape;242;p19"/>
          <p:cNvSpPr txBox="1"/>
          <p:nvPr/>
        </p:nvSpPr>
        <p:spPr>
          <a:xfrm>
            <a:off x="217025" y="256900"/>
            <a:ext cx="6748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rgbClr val="1B584C"/>
                </a:solidFill>
                <a:latin typeface="Chewy"/>
                <a:ea typeface="Chewy"/>
                <a:cs typeface="Chewy"/>
                <a:sym typeface="Chewy"/>
              </a:rPr>
              <a:t>OUR DATA SET</a:t>
            </a:r>
            <a:endParaRPr sz="3200">
              <a:solidFill>
                <a:srgbClr val="1B584C"/>
              </a:solidFill>
              <a:latin typeface="Chewy"/>
              <a:ea typeface="Chewy"/>
              <a:cs typeface="Chewy"/>
              <a:sym typeface="Chewy"/>
            </a:endParaRPr>
          </a:p>
        </p:txBody>
      </p:sp>
      <p:sp>
        <p:nvSpPr>
          <p:cNvPr id="243" name="Google Shape;243;p19"/>
          <p:cNvSpPr txBox="1"/>
          <p:nvPr/>
        </p:nvSpPr>
        <p:spPr>
          <a:xfrm>
            <a:off x="340600" y="2869525"/>
            <a:ext cx="5521200" cy="2050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chemeClr val="dk2"/>
                </a:solidFill>
                <a:latin typeface="Chewy"/>
                <a:ea typeface="Chewy"/>
                <a:cs typeface="Chewy"/>
                <a:sym typeface="Chewy"/>
              </a:rPr>
              <a:t>Independent:</a:t>
            </a:r>
            <a:endParaRPr sz="1600">
              <a:solidFill>
                <a:schemeClr val="dk2"/>
              </a:solidFill>
              <a:latin typeface="Chewy"/>
              <a:ea typeface="Chewy"/>
              <a:cs typeface="Chewy"/>
              <a:sym typeface="Chewy"/>
            </a:endParaRPr>
          </a:p>
          <a:p>
            <a:pPr marL="0" lvl="0" indent="0" algn="l" rtl="0">
              <a:lnSpc>
                <a:spcPct val="115000"/>
              </a:lnSpc>
              <a:spcBef>
                <a:spcPts val="0"/>
              </a:spcBef>
              <a:spcAft>
                <a:spcPts val="0"/>
              </a:spcAft>
              <a:buNone/>
            </a:pPr>
            <a:r>
              <a:rPr lang="en" sz="1600">
                <a:solidFill>
                  <a:schemeClr val="dk2"/>
                </a:solidFill>
                <a:latin typeface="Chewy"/>
                <a:ea typeface="Chewy"/>
                <a:cs typeface="Chewy"/>
                <a:sym typeface="Chewy"/>
              </a:rPr>
              <a:t>Years sampled: </a:t>
            </a:r>
            <a:r>
              <a:rPr lang="en" sz="1600">
                <a:solidFill>
                  <a:schemeClr val="dk2"/>
                </a:solidFill>
                <a:highlight>
                  <a:srgbClr val="F6FF43"/>
                </a:highlight>
                <a:latin typeface="Chewy"/>
                <a:ea typeface="Chewy"/>
                <a:cs typeface="Chewy"/>
                <a:sym typeface="Chewy"/>
              </a:rPr>
              <a:t>2002 to 2020</a:t>
            </a:r>
            <a:endParaRPr sz="1600">
              <a:solidFill>
                <a:schemeClr val="dk2"/>
              </a:solidFill>
              <a:highlight>
                <a:srgbClr val="F6FF43"/>
              </a:highlight>
              <a:latin typeface="Chewy"/>
              <a:ea typeface="Chewy"/>
              <a:cs typeface="Chewy"/>
              <a:sym typeface="Chewy"/>
            </a:endParaRPr>
          </a:p>
          <a:p>
            <a:pPr marL="0" lvl="0" indent="0" algn="l" rtl="0">
              <a:lnSpc>
                <a:spcPct val="115000"/>
              </a:lnSpc>
              <a:spcBef>
                <a:spcPts val="0"/>
              </a:spcBef>
              <a:spcAft>
                <a:spcPts val="0"/>
              </a:spcAft>
              <a:buNone/>
            </a:pPr>
            <a:r>
              <a:rPr lang="en" sz="1600">
                <a:solidFill>
                  <a:schemeClr val="dk2"/>
                </a:solidFill>
                <a:latin typeface="Chewy"/>
                <a:ea typeface="Chewy"/>
                <a:cs typeface="Chewy"/>
                <a:sym typeface="Chewy"/>
              </a:rPr>
              <a:t>(Ontario) Community: </a:t>
            </a:r>
            <a:r>
              <a:rPr lang="en" sz="1600">
                <a:solidFill>
                  <a:schemeClr val="dk2"/>
                </a:solidFill>
                <a:highlight>
                  <a:srgbClr val="F6FF43"/>
                </a:highlight>
                <a:latin typeface="Chewy"/>
                <a:ea typeface="Chewy"/>
                <a:cs typeface="Chewy"/>
                <a:sym typeface="Chewy"/>
              </a:rPr>
              <a:t>154</a:t>
            </a:r>
            <a:endParaRPr sz="1600">
              <a:solidFill>
                <a:schemeClr val="dk2"/>
              </a:solidFill>
              <a:highlight>
                <a:srgbClr val="F6FF43"/>
              </a:highlight>
              <a:latin typeface="Chewy"/>
              <a:ea typeface="Chewy"/>
              <a:cs typeface="Chewy"/>
              <a:sym typeface="Chewy"/>
            </a:endParaRPr>
          </a:p>
          <a:p>
            <a:pPr marL="0" lvl="0" indent="0" algn="l" rtl="0">
              <a:lnSpc>
                <a:spcPct val="115000"/>
              </a:lnSpc>
              <a:spcBef>
                <a:spcPts val="0"/>
              </a:spcBef>
              <a:spcAft>
                <a:spcPts val="0"/>
              </a:spcAft>
              <a:buNone/>
            </a:pPr>
            <a:r>
              <a:rPr lang="en" sz="1600">
                <a:solidFill>
                  <a:schemeClr val="dk2"/>
                </a:solidFill>
                <a:latin typeface="Chewy"/>
                <a:ea typeface="Chewy"/>
                <a:cs typeface="Chewy"/>
                <a:sym typeface="Chewy"/>
              </a:rPr>
              <a:t>Community Type: </a:t>
            </a:r>
            <a:r>
              <a:rPr lang="en" sz="1600">
                <a:solidFill>
                  <a:schemeClr val="dk2"/>
                </a:solidFill>
                <a:highlight>
                  <a:srgbClr val="F6FF43"/>
                </a:highlight>
                <a:latin typeface="Chewy"/>
                <a:ea typeface="Chewy"/>
                <a:cs typeface="Chewy"/>
                <a:sym typeface="Chewy"/>
              </a:rPr>
              <a:t>Rural or Urban</a:t>
            </a:r>
            <a:endParaRPr sz="1600">
              <a:solidFill>
                <a:schemeClr val="dk2"/>
              </a:solidFill>
              <a:highlight>
                <a:srgbClr val="F6FF43"/>
              </a:highlight>
              <a:latin typeface="Chewy"/>
              <a:ea typeface="Chewy"/>
              <a:cs typeface="Chewy"/>
              <a:sym typeface="Chewy"/>
            </a:endParaRPr>
          </a:p>
          <a:p>
            <a:pPr marL="0" lvl="0" indent="0" algn="l" rtl="0">
              <a:lnSpc>
                <a:spcPct val="115000"/>
              </a:lnSpc>
              <a:spcBef>
                <a:spcPts val="0"/>
              </a:spcBef>
              <a:spcAft>
                <a:spcPts val="0"/>
              </a:spcAft>
              <a:buNone/>
            </a:pPr>
            <a:r>
              <a:rPr lang="en" sz="1600">
                <a:solidFill>
                  <a:schemeClr val="dk2"/>
                </a:solidFill>
                <a:latin typeface="Chewy"/>
                <a:ea typeface="Chewy"/>
                <a:cs typeface="Chewy"/>
                <a:sym typeface="Chewy"/>
              </a:rPr>
              <a:t>Average Annual Temperature: </a:t>
            </a:r>
            <a:r>
              <a:rPr lang="en" sz="1600">
                <a:solidFill>
                  <a:schemeClr val="dk2"/>
                </a:solidFill>
                <a:highlight>
                  <a:srgbClr val="F6FF43"/>
                </a:highlight>
                <a:latin typeface="Chewy"/>
                <a:ea typeface="Chewy"/>
                <a:cs typeface="Chewy"/>
                <a:sym typeface="Chewy"/>
              </a:rPr>
              <a:t>˚C</a:t>
            </a:r>
            <a:endParaRPr sz="1600">
              <a:solidFill>
                <a:schemeClr val="dk2"/>
              </a:solidFill>
              <a:highlight>
                <a:srgbClr val="F6FF43"/>
              </a:highlight>
              <a:latin typeface="Chewy"/>
              <a:ea typeface="Chewy"/>
              <a:cs typeface="Chewy"/>
              <a:sym typeface="Chewy"/>
            </a:endParaRPr>
          </a:p>
          <a:p>
            <a:pPr marL="0" lvl="0" indent="0" algn="l" rtl="0">
              <a:lnSpc>
                <a:spcPct val="115000"/>
              </a:lnSpc>
              <a:spcBef>
                <a:spcPts val="0"/>
              </a:spcBef>
              <a:spcAft>
                <a:spcPts val="0"/>
              </a:spcAft>
              <a:buNone/>
            </a:pPr>
            <a:endParaRPr sz="1600">
              <a:solidFill>
                <a:schemeClr val="dk2"/>
              </a:solidFill>
              <a:highlight>
                <a:srgbClr val="F6FF43"/>
              </a:highlight>
              <a:latin typeface="Chewy"/>
              <a:ea typeface="Chewy"/>
              <a:cs typeface="Chewy"/>
              <a:sym typeface="Chewy"/>
            </a:endParaRPr>
          </a:p>
          <a:p>
            <a:pPr marL="0" lvl="0" indent="0" algn="l" rtl="0">
              <a:lnSpc>
                <a:spcPct val="115000"/>
              </a:lnSpc>
              <a:spcBef>
                <a:spcPts val="0"/>
              </a:spcBef>
              <a:spcAft>
                <a:spcPts val="0"/>
              </a:spcAft>
              <a:buNone/>
            </a:pPr>
            <a:r>
              <a:rPr lang="en" sz="1600">
                <a:solidFill>
                  <a:schemeClr val="dk2"/>
                </a:solidFill>
                <a:latin typeface="Chewy"/>
                <a:ea typeface="Chewy"/>
                <a:cs typeface="Chewy"/>
                <a:sym typeface="Chewy"/>
              </a:rPr>
              <a:t>Dependent:</a:t>
            </a:r>
            <a:endParaRPr sz="1600">
              <a:solidFill>
                <a:schemeClr val="dk2"/>
              </a:solidFill>
              <a:latin typeface="Chewy"/>
              <a:ea typeface="Chewy"/>
              <a:cs typeface="Chewy"/>
              <a:sym typeface="Chewy"/>
            </a:endParaRPr>
          </a:p>
          <a:p>
            <a:pPr marL="0" lvl="0" indent="0" algn="l" rtl="0">
              <a:lnSpc>
                <a:spcPct val="115000"/>
              </a:lnSpc>
              <a:spcBef>
                <a:spcPts val="0"/>
              </a:spcBef>
              <a:spcAft>
                <a:spcPts val="0"/>
              </a:spcAft>
              <a:buClr>
                <a:schemeClr val="dk2"/>
              </a:buClr>
              <a:buSzPts val="1100"/>
              <a:buFont typeface="Arial"/>
              <a:buNone/>
            </a:pPr>
            <a:r>
              <a:rPr lang="en" sz="1600">
                <a:solidFill>
                  <a:schemeClr val="dk2"/>
                </a:solidFill>
                <a:latin typeface="Chewy"/>
                <a:ea typeface="Chewy"/>
                <a:cs typeface="Chewy"/>
                <a:sym typeface="Chewy"/>
              </a:rPr>
              <a:t>Result: </a:t>
            </a:r>
            <a:r>
              <a:rPr lang="en" sz="1600">
                <a:solidFill>
                  <a:schemeClr val="dk2"/>
                </a:solidFill>
                <a:highlight>
                  <a:srgbClr val="F6FF43"/>
                </a:highlight>
                <a:latin typeface="Chewy"/>
                <a:ea typeface="Chewy"/>
                <a:cs typeface="Chewy"/>
                <a:sym typeface="Chewy"/>
              </a:rPr>
              <a:t>Detected or Not Detected</a:t>
            </a:r>
            <a:endParaRPr sz="1600">
              <a:solidFill>
                <a:schemeClr val="dk2"/>
              </a:solidFill>
              <a:highlight>
                <a:srgbClr val="F6FF43"/>
              </a:highlight>
              <a:latin typeface="Chewy"/>
              <a:ea typeface="Chewy"/>
              <a:cs typeface="Chewy"/>
              <a:sym typeface="Chewy"/>
            </a:endParaRPr>
          </a:p>
          <a:p>
            <a:pPr marL="0" lvl="0" indent="0" algn="l" rtl="0">
              <a:lnSpc>
                <a:spcPct val="115000"/>
              </a:lnSpc>
              <a:spcBef>
                <a:spcPts val="0"/>
              </a:spcBef>
              <a:spcAft>
                <a:spcPts val="0"/>
              </a:spcAft>
              <a:buNone/>
            </a:pPr>
            <a:endParaRPr sz="1800">
              <a:solidFill>
                <a:schemeClr val="dk2"/>
              </a:solidFill>
              <a:latin typeface="Chewy"/>
              <a:ea typeface="Chewy"/>
              <a:cs typeface="Chewy"/>
              <a:sym typeface="Chewy"/>
            </a:endParaRPr>
          </a:p>
        </p:txBody>
      </p:sp>
      <p:pic>
        <p:nvPicPr>
          <p:cNvPr id="244" name="Google Shape;244;p19"/>
          <p:cNvPicPr preferRelativeResize="0"/>
          <p:nvPr/>
        </p:nvPicPr>
        <p:blipFill rotWithShape="1">
          <a:blip r:embed="rId4">
            <a:alphaModFix/>
          </a:blip>
          <a:srcRect l="28828" t="28167" r="25434" b="26128"/>
          <a:stretch/>
        </p:blipFill>
        <p:spPr>
          <a:xfrm>
            <a:off x="6430975" y="2521138"/>
            <a:ext cx="2560626" cy="2558574"/>
          </a:xfrm>
          <a:prstGeom prst="irregularSeal2">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186AB4"/>
      </a:dk1>
      <a:lt1>
        <a:srgbClr val="FFECCE"/>
      </a:lt1>
      <a:dk2>
        <a:srgbClr val="000000"/>
      </a:dk2>
      <a:lt2>
        <a:srgbClr val="C6DAEC"/>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2321</Words>
  <Application>Microsoft Macintosh PowerPoint</Application>
  <PresentationFormat>On-screen Show (16:9)</PresentationFormat>
  <Paragraphs>213</Paragraphs>
  <Slides>31</Slides>
  <Notes>31</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Courgette</vt:lpstr>
      <vt:lpstr>Delius</vt:lpstr>
      <vt:lpstr>Chewy</vt:lpstr>
      <vt:lpstr>Arial</vt:lpstr>
      <vt:lpstr>Cabin</vt:lpstr>
      <vt:lpstr>Simple Light</vt:lpstr>
      <vt:lpstr>PowerPoint Presentation</vt:lpstr>
      <vt:lpstr>PowerPoint Presentation</vt:lpstr>
      <vt:lpstr>PowerPoint Presentation</vt:lpstr>
      <vt:lpstr>Predictions</vt:lpstr>
      <vt:lpstr>Predictions</vt:lpstr>
      <vt:lpstr>Predictions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Jennifer Barrett</cp:lastModifiedBy>
  <cp:revision>1</cp:revision>
  <dcterms:modified xsi:type="dcterms:W3CDTF">2023-12-05T20:29:47Z</dcterms:modified>
</cp:coreProperties>
</file>